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sdx" ContentType="application/vnd.ms-visio.drawing"/>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43"/>
  </p:notesMasterIdLst>
  <p:sldIdLst>
    <p:sldId id="379" r:id="rId2"/>
    <p:sldId id="374" r:id="rId3"/>
    <p:sldId id="522" r:id="rId4"/>
    <p:sldId id="356" r:id="rId5"/>
    <p:sldId id="515" r:id="rId6"/>
    <p:sldId id="489" r:id="rId7"/>
    <p:sldId id="490" r:id="rId8"/>
    <p:sldId id="491" r:id="rId9"/>
    <p:sldId id="471" r:id="rId10"/>
    <p:sldId id="472" r:id="rId11"/>
    <p:sldId id="518" r:id="rId12"/>
    <p:sldId id="492" r:id="rId13"/>
    <p:sldId id="493" r:id="rId14"/>
    <p:sldId id="495" r:id="rId15"/>
    <p:sldId id="519" r:id="rId16"/>
    <p:sldId id="496" r:id="rId17"/>
    <p:sldId id="499" r:id="rId18"/>
    <p:sldId id="500" r:id="rId19"/>
    <p:sldId id="460" r:id="rId20"/>
    <p:sldId id="501" r:id="rId21"/>
    <p:sldId id="502" r:id="rId22"/>
    <p:sldId id="503" r:id="rId23"/>
    <p:sldId id="482" r:id="rId24"/>
    <p:sldId id="517" r:id="rId25"/>
    <p:sldId id="516" r:id="rId26"/>
    <p:sldId id="505" r:id="rId27"/>
    <p:sldId id="506" r:id="rId28"/>
    <p:sldId id="520" r:id="rId29"/>
    <p:sldId id="476" r:id="rId30"/>
    <p:sldId id="507" r:id="rId31"/>
    <p:sldId id="509" r:id="rId32"/>
    <p:sldId id="508" r:id="rId33"/>
    <p:sldId id="510" r:id="rId34"/>
    <p:sldId id="511" r:id="rId35"/>
    <p:sldId id="512" r:id="rId36"/>
    <p:sldId id="513" r:id="rId37"/>
    <p:sldId id="486" r:id="rId38"/>
    <p:sldId id="521" r:id="rId39"/>
    <p:sldId id="514" r:id="rId40"/>
    <p:sldId id="523" r:id="rId41"/>
    <p:sldId id="339"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Impact" panose="020B0806030902050204" pitchFamily="34" charset="0"/>
      <p:regular r:id="rId48"/>
    </p:embeddedFont>
    <p:embeddedFont>
      <p:font typeface="微软雅黑" panose="020B0503020204020204" pitchFamily="34" charset="-122"/>
      <p:regular r:id="rId49"/>
      <p:bold r:id="rId50"/>
    </p:embeddedFont>
    <p:embeddedFont>
      <p:font typeface="华文楷体" panose="02010600040101010101" pitchFamily="2" charset="-122"/>
      <p:regular r:id="rId51"/>
    </p:embeddedFont>
    <p:embeddedFont>
      <p:font typeface="黑体" panose="02010609060101010101" pitchFamily="49" charset="-122"/>
      <p:regular r:id="rId52"/>
    </p:embeddedFont>
    <p:embeddedFont>
      <p:font typeface="Lao UI" panose="020B0502040204020203" pitchFamily="34" charset="0"/>
      <p:regular r:id="rId53"/>
      <p:bold r:id="rId54"/>
    </p:embeddedFont>
    <p:embeddedFont>
      <p:font typeface="Cambria Math" panose="02040503050406030204" pitchFamily="18" charset="0"/>
      <p:regular r:id="rId55"/>
    </p:embeddedFont>
  </p:embeddedFontLst>
  <p:custDataLst>
    <p:tags r:id="rId56"/>
  </p:custDataLst>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FFF"/>
    <a:srgbClr val="BF1313"/>
    <a:srgbClr val="0057A7"/>
    <a:srgbClr val="6A6351"/>
    <a:srgbClr val="0035E4"/>
    <a:srgbClr val="FFFFFF"/>
    <a:srgbClr val="243D6E"/>
    <a:srgbClr val="FFFFD5"/>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55" autoAdjust="0"/>
    <p:restoredTop sz="96465" autoAdjust="0"/>
  </p:normalViewPr>
  <p:slideViewPr>
    <p:cSldViewPr snapToGrid="0">
      <p:cViewPr varScale="1">
        <p:scale>
          <a:sx n="148" d="100"/>
          <a:sy n="148" d="100"/>
        </p:scale>
        <p:origin x="852" y="11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3.wmf"/><Relationship Id="rId7" Type="http://schemas.openxmlformats.org/officeDocument/2006/relationships/image" Target="../media/image57.wmf"/><Relationship Id="rId2" Type="http://schemas.openxmlformats.org/officeDocument/2006/relationships/image" Target="../media/image52.wmf"/><Relationship Id="rId1" Type="http://schemas.openxmlformats.org/officeDocument/2006/relationships/image" Target="../media/image51.emf"/><Relationship Id="rId6" Type="http://schemas.openxmlformats.org/officeDocument/2006/relationships/image" Target="../media/image56.wmf"/><Relationship Id="rId5" Type="http://schemas.openxmlformats.org/officeDocument/2006/relationships/image" Target="../media/image55.wmf"/><Relationship Id="rId4"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68.wmf"/><Relationship Id="rId13" Type="http://schemas.openxmlformats.org/officeDocument/2006/relationships/image" Target="../media/image73.wmf"/><Relationship Id="rId3" Type="http://schemas.openxmlformats.org/officeDocument/2006/relationships/image" Target="../media/image63.wmf"/><Relationship Id="rId7" Type="http://schemas.openxmlformats.org/officeDocument/2006/relationships/image" Target="../media/image67.wmf"/><Relationship Id="rId12" Type="http://schemas.openxmlformats.org/officeDocument/2006/relationships/image" Target="../media/image72.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11" Type="http://schemas.openxmlformats.org/officeDocument/2006/relationships/image" Target="../media/image71.wmf"/><Relationship Id="rId5" Type="http://schemas.openxmlformats.org/officeDocument/2006/relationships/image" Target="../media/image65.wmf"/><Relationship Id="rId15" Type="http://schemas.openxmlformats.org/officeDocument/2006/relationships/image" Target="../media/image75.wmf"/><Relationship Id="rId10" Type="http://schemas.openxmlformats.org/officeDocument/2006/relationships/image" Target="../media/image70.wmf"/><Relationship Id="rId4" Type="http://schemas.openxmlformats.org/officeDocument/2006/relationships/image" Target="../media/image64.wmf"/><Relationship Id="rId9" Type="http://schemas.openxmlformats.org/officeDocument/2006/relationships/image" Target="../media/image69.wmf"/><Relationship Id="rId14"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2.wmf"/><Relationship Id="rId7" Type="http://schemas.openxmlformats.org/officeDocument/2006/relationships/image" Target="../media/image86.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3.wmf"/><Relationship Id="rId3" Type="http://schemas.openxmlformats.org/officeDocument/2006/relationships/image" Target="../media/image93.wmf"/><Relationship Id="rId7" Type="http://schemas.openxmlformats.org/officeDocument/2006/relationships/image" Target="../media/image97.wmf"/><Relationship Id="rId12" Type="http://schemas.openxmlformats.org/officeDocument/2006/relationships/image" Target="../media/image102.wmf"/><Relationship Id="rId2" Type="http://schemas.openxmlformats.org/officeDocument/2006/relationships/image" Target="../media/image92.wmf"/><Relationship Id="rId1" Type="http://schemas.openxmlformats.org/officeDocument/2006/relationships/image" Target="../media/image91.emf"/><Relationship Id="rId6" Type="http://schemas.openxmlformats.org/officeDocument/2006/relationships/image" Target="../media/image96.wmf"/><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10.wmf"/><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91.e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e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42.emf"/><Relationship Id="rId3" Type="http://schemas.openxmlformats.org/officeDocument/2006/relationships/image" Target="../media/image32.wmf"/><Relationship Id="rId7" Type="http://schemas.openxmlformats.org/officeDocument/2006/relationships/image" Target="../media/image36.wmf"/><Relationship Id="rId12" Type="http://schemas.openxmlformats.org/officeDocument/2006/relationships/image" Target="../media/image41.wmf"/><Relationship Id="rId2" Type="http://schemas.openxmlformats.org/officeDocument/2006/relationships/image" Target="../media/image31.wmf"/><Relationship Id="rId1" Type="http://schemas.openxmlformats.org/officeDocument/2006/relationships/image" Target="../media/image30.wmf"/><Relationship Id="rId6" Type="http://schemas.openxmlformats.org/officeDocument/2006/relationships/image" Target="../media/image35.wmf"/><Relationship Id="rId11" Type="http://schemas.openxmlformats.org/officeDocument/2006/relationships/image" Target="../media/image40.wmf"/><Relationship Id="rId5" Type="http://schemas.openxmlformats.org/officeDocument/2006/relationships/image" Target="../media/image34.wmf"/><Relationship Id="rId10" Type="http://schemas.openxmlformats.org/officeDocument/2006/relationships/image" Target="../media/image39.wmf"/><Relationship Id="rId4" Type="http://schemas.openxmlformats.org/officeDocument/2006/relationships/image" Target="../media/image33.wmf"/><Relationship Id="rId9"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E7260A32-12AB-4695-B06E-8E6C5413A01C}" type="datetimeFigureOut">
              <a:rPr lang="zh-CN" altLang="en-US"/>
              <a:pPr>
                <a:defRPr/>
              </a:pPr>
              <a:t>2018/12/15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defRPr>
            </a:lvl1pPr>
          </a:lstStyle>
          <a:p>
            <a:pPr>
              <a:defRPr/>
            </a:pPr>
            <a:fld id="{5B6FE62D-C9B5-4D6C-81B3-EE723C54B0A4}" type="slidenum">
              <a:rPr lang="zh-CN" altLang="en-US"/>
              <a:pPr>
                <a:defRPr/>
              </a:pPr>
              <a:t>‹#›</a:t>
            </a:fld>
            <a:endParaRPr lang="zh-CN" altLang="en-US"/>
          </a:p>
        </p:txBody>
      </p:sp>
    </p:spTree>
    <p:extLst>
      <p:ext uri="{BB962C8B-B14F-4D97-AF65-F5344CB8AC3E}">
        <p14:creationId xmlns:p14="http://schemas.microsoft.com/office/powerpoint/2010/main" val="4210709611"/>
      </p:ext>
    </p:extLst>
  </p:cSld>
  <p:clrMap bg1="lt1" tx1="dk1" bg2="lt2" tx2="dk2" accent1="accent1" accent2="accent2" accent3="accent3" accent4="accent4" accent5="accent5" accent6="accent6" hlink="hlink" folHlink="folHlink"/>
  <p:notesStyle>
    <a:lvl1pPr algn="l" defTabSz="685800" rtl="0" eaLnBrk="0" fontAlgn="base" hangingPunct="0">
      <a:spcBef>
        <a:spcPct val="30000"/>
      </a:spcBef>
      <a:spcAft>
        <a:spcPct val="0"/>
      </a:spcAft>
      <a:defRPr sz="900" kern="1200">
        <a:solidFill>
          <a:schemeClr val="tx1"/>
        </a:solidFill>
        <a:latin typeface="+mn-lt"/>
        <a:ea typeface="+mn-ea"/>
        <a:cs typeface="+mn-cs"/>
      </a:defRPr>
    </a:lvl1pPr>
    <a:lvl2pPr marL="342900" algn="l" defTabSz="685800" rtl="0" eaLnBrk="0" fontAlgn="base" hangingPunct="0">
      <a:spcBef>
        <a:spcPct val="30000"/>
      </a:spcBef>
      <a:spcAft>
        <a:spcPct val="0"/>
      </a:spcAft>
      <a:defRPr sz="900" kern="1200">
        <a:solidFill>
          <a:schemeClr val="tx1"/>
        </a:solidFill>
        <a:latin typeface="+mn-lt"/>
        <a:ea typeface="+mn-ea"/>
        <a:cs typeface="+mn-cs"/>
      </a:defRPr>
    </a:lvl2pPr>
    <a:lvl3pPr marL="685800" algn="l" defTabSz="685800" rtl="0" eaLnBrk="0" fontAlgn="base" hangingPunct="0">
      <a:spcBef>
        <a:spcPct val="30000"/>
      </a:spcBef>
      <a:spcAft>
        <a:spcPct val="0"/>
      </a:spcAft>
      <a:defRPr sz="900" kern="1200">
        <a:solidFill>
          <a:schemeClr val="tx1"/>
        </a:solidFill>
        <a:latin typeface="+mn-lt"/>
        <a:ea typeface="+mn-ea"/>
        <a:cs typeface="+mn-cs"/>
      </a:defRPr>
    </a:lvl3pPr>
    <a:lvl4pPr marL="1028700" algn="l" defTabSz="685800" rtl="0" eaLnBrk="0" fontAlgn="base" hangingPunct="0">
      <a:spcBef>
        <a:spcPct val="30000"/>
      </a:spcBef>
      <a:spcAft>
        <a:spcPct val="0"/>
      </a:spcAft>
      <a:defRPr sz="900" kern="1200">
        <a:solidFill>
          <a:schemeClr val="tx1"/>
        </a:solidFill>
        <a:latin typeface="+mn-lt"/>
        <a:ea typeface="+mn-ea"/>
        <a:cs typeface="+mn-cs"/>
      </a:defRPr>
    </a:lvl4pPr>
    <a:lvl5pPr marL="1371600" algn="l" defTabSz="685800" rtl="0" eaLnBrk="0" fontAlgn="base" hangingPunct="0">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2</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681259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38</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181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0526A9F5-A1B8-41DC-A2AA-7756C0AFFEB7}"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41</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3050511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3</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3837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0ADE066-3AFF-4594-B9E0-1E0BA6A7A490}"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4</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565414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5</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968583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11</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4240305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15</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517517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6FE62D-C9B5-4D6C-81B3-EE723C54B0A4}" type="slidenum">
              <a:rPr lang="zh-CN" altLang="en-US" smtClean="0"/>
              <a:pPr>
                <a:defRPr/>
              </a:pPr>
              <a:t>23</a:t>
            </a:fld>
            <a:endParaRPr lang="zh-CN" altLang="en-US"/>
          </a:p>
        </p:txBody>
      </p:sp>
    </p:spTree>
    <p:extLst>
      <p:ext uri="{BB962C8B-B14F-4D97-AF65-F5344CB8AC3E}">
        <p14:creationId xmlns:p14="http://schemas.microsoft.com/office/powerpoint/2010/main" val="2713418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9781CA0D-57EE-40FD-AE44-4F26064E7B04}" type="slidenum">
              <a:rPr lang="zh-CN" altLang="en-US" sz="1200" smtClean="0">
                <a:latin typeface="Calibri" panose="020F0502020204030204" pitchFamily="34" charset="0"/>
                <a:ea typeface="宋体" panose="02010600030101010101" pitchFamily="2" charset="-122"/>
              </a:rPr>
              <a:pPr fontAlgn="base">
                <a:spcBef>
                  <a:spcPct val="0"/>
                </a:spcBef>
                <a:spcAft>
                  <a:spcPct val="0"/>
                </a:spcAft>
              </a:pPr>
              <a:t>28</a:t>
            </a:fld>
            <a:endParaRPr lang="zh-CN" altLang="en-US" sz="1200" smtClean="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903905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B6FE62D-C9B5-4D6C-81B3-EE723C54B0A4}" type="slidenum">
              <a:rPr lang="zh-CN" altLang="en-US" smtClean="0"/>
              <a:pPr>
                <a:defRPr/>
              </a:pPr>
              <a:t>37</a:t>
            </a:fld>
            <a:endParaRPr lang="zh-CN" altLang="en-US"/>
          </a:p>
        </p:txBody>
      </p:sp>
    </p:spTree>
    <p:extLst>
      <p:ext uri="{BB962C8B-B14F-4D97-AF65-F5344CB8AC3E}">
        <p14:creationId xmlns:p14="http://schemas.microsoft.com/office/powerpoint/2010/main" val="23844243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41.xml"/><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slide" Target="../slides/slide23.xml"/><Relationship Id="rId4" Type="http://schemas.openxmlformats.org/officeDocument/2006/relationships/slide" Targe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和内容">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7938"/>
            <a:ext cx="9144000" cy="471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65000"/>
                  <a:lumOff val="35000"/>
                </a:schemeClr>
              </a:solidFill>
            </a:endParaRPr>
          </a:p>
        </p:txBody>
      </p:sp>
      <p:pic>
        <p:nvPicPr>
          <p:cNvPr id="6" name="图片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1927" y="30163"/>
            <a:ext cx="1216231" cy="39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86249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3" name="圆角矩形 2"/>
          <p:cNvSpPr/>
          <p:nvPr userDrawn="1"/>
        </p:nvSpPr>
        <p:spPr>
          <a:xfrm>
            <a:off x="2076888" y="97090"/>
            <a:ext cx="1201006"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7"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kern="1200" dirty="0">
                <a:solidFill>
                  <a:schemeClr val="tx1"/>
                </a:solidFill>
                <a:latin typeface="华文楷体" panose="02010600040101010101" pitchFamily="2" charset="-122"/>
                <a:ea typeface="华文楷体" panose="02010600040101010101" pitchFamily="2" charset="-122"/>
                <a:cs typeface="+mn-cs"/>
              </a:rPr>
              <a:t>问题描述</a:t>
            </a:r>
          </a:p>
        </p:txBody>
      </p:sp>
      <p:sp>
        <p:nvSpPr>
          <p:cNvPr id="8"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dirty="0" smtClean="0">
                <a:solidFill>
                  <a:schemeClr val="tx1"/>
                </a:solidFill>
                <a:latin typeface="华文楷体" panose="02010600040101010101" pitchFamily="2" charset="-122"/>
                <a:ea typeface="华文楷体" panose="02010600040101010101" pitchFamily="2" charset="-122"/>
              </a:rPr>
              <a:t>DMGAN</a:t>
            </a:r>
            <a:r>
              <a:rPr lang="zh-CN" altLang="en-US" sz="1200" dirty="0" smtClean="0">
                <a:solidFill>
                  <a:schemeClr val="tx1"/>
                </a:solidFill>
                <a:latin typeface="华文楷体" panose="02010600040101010101" pitchFamily="2" charset="-122"/>
                <a:ea typeface="华文楷体" panose="02010600040101010101" pitchFamily="2" charset="-122"/>
              </a:rPr>
              <a:t>模型</a:t>
            </a:r>
            <a:endParaRPr lang="zh-CN" altLang="en-US" sz="1200" dirty="0">
              <a:solidFill>
                <a:schemeClr val="tx1"/>
              </a:solidFill>
              <a:latin typeface="华文楷体" panose="02010600040101010101" pitchFamily="2" charset="-122"/>
              <a:ea typeface="华文楷体" panose="02010600040101010101" pitchFamily="2" charset="-122"/>
            </a:endParaRPr>
          </a:p>
        </p:txBody>
      </p:sp>
      <p:sp>
        <p:nvSpPr>
          <p:cNvPr id="9"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0"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1"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pic>
        <p:nvPicPr>
          <p:cNvPr id="15"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直接连接符 35"/>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bg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bg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865871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12" name="圆角矩形 11"/>
          <p:cNvSpPr/>
          <p:nvPr userDrawn="1"/>
        </p:nvSpPr>
        <p:spPr>
          <a:xfrm>
            <a:off x="3449057" y="93344"/>
            <a:ext cx="799117"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3"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kern="1200" dirty="0">
                <a:solidFill>
                  <a:schemeClr val="tx1"/>
                </a:solidFill>
                <a:latin typeface="华文楷体" panose="02010600040101010101" pitchFamily="2" charset="-122"/>
                <a:ea typeface="华文楷体" panose="02010600040101010101" pitchFamily="2" charset="-122"/>
                <a:cs typeface="+mn-cs"/>
              </a:rPr>
              <a:t>问题描述</a:t>
            </a:r>
          </a:p>
        </p:txBody>
      </p:sp>
      <p:sp>
        <p:nvSpPr>
          <p:cNvPr id="14"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dirty="0" smtClean="0">
                <a:solidFill>
                  <a:schemeClr val="tx1"/>
                </a:solidFill>
                <a:latin typeface="华文楷体" panose="02010600040101010101" pitchFamily="2" charset="-122"/>
                <a:ea typeface="华文楷体" panose="02010600040101010101" pitchFamily="2" charset="-122"/>
              </a:rPr>
              <a:t>DMGAN</a:t>
            </a:r>
            <a:r>
              <a:rPr lang="zh-CN" altLang="en-US" sz="1200" dirty="0" smtClean="0">
                <a:solidFill>
                  <a:schemeClr val="tx1"/>
                </a:solidFill>
                <a:latin typeface="华文楷体" panose="02010600040101010101" pitchFamily="2" charset="-122"/>
                <a:ea typeface="华文楷体" panose="02010600040101010101" pitchFamily="2" charset="-122"/>
              </a:rPr>
              <a:t>模型</a:t>
            </a:r>
            <a:endParaRPr lang="zh-CN" altLang="en-US" sz="1200" dirty="0">
              <a:solidFill>
                <a:schemeClr val="tx1"/>
              </a:solidFill>
              <a:latin typeface="华文楷体" panose="02010600040101010101" pitchFamily="2" charset="-122"/>
              <a:ea typeface="华文楷体" panose="02010600040101010101" pitchFamily="2" charset="-122"/>
            </a:endParaRPr>
          </a:p>
        </p:txBody>
      </p:sp>
      <p:sp>
        <p:nvSpPr>
          <p:cNvPr id="16"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7"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bg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bg1"/>
              </a:solidFill>
              <a:latin typeface="华文楷体" panose="02010600040101010101" pitchFamily="2" charset="-122"/>
              <a:ea typeface="华文楷体" panose="02010600040101010101" pitchFamily="2" charset="-122"/>
              <a:cs typeface="+mn-cs"/>
            </a:endParaRPr>
          </a:p>
        </p:txBody>
      </p:sp>
      <p:sp>
        <p:nvSpPr>
          <p:cNvPr id="18"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pic>
        <p:nvPicPr>
          <p:cNvPr id="19"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矩形 20"/>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tx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18559540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10" name="圆角矩形 9"/>
          <p:cNvSpPr/>
          <p:nvPr userDrawn="1"/>
        </p:nvSpPr>
        <p:spPr>
          <a:xfrm>
            <a:off x="4393434" y="93344"/>
            <a:ext cx="799117"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dirty="0">
                <a:solidFill>
                  <a:schemeClr val="bg1"/>
                </a:solidFill>
                <a:latin typeface="华文楷体" panose="02010600040101010101" pitchFamily="2" charset="-122"/>
                <a:ea typeface="华文楷体" panose="02010600040101010101" pitchFamily="2" charset="-122"/>
              </a:rPr>
              <a:t>问题描述</a:t>
            </a:r>
          </a:p>
        </p:txBody>
      </p:sp>
      <p:sp>
        <p:nvSpPr>
          <p:cNvPr id="12"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dirty="0" smtClean="0">
                <a:solidFill>
                  <a:schemeClr val="tx1"/>
                </a:solidFill>
                <a:latin typeface="华文楷体" panose="02010600040101010101" pitchFamily="2" charset="-122"/>
                <a:ea typeface="华文楷体" panose="02010600040101010101" pitchFamily="2" charset="-122"/>
              </a:rPr>
              <a:t>DMGAN</a:t>
            </a:r>
            <a:r>
              <a:rPr lang="zh-CN" altLang="en-US" sz="1200" dirty="0" smtClean="0">
                <a:solidFill>
                  <a:schemeClr val="tx1"/>
                </a:solidFill>
                <a:latin typeface="华文楷体" panose="02010600040101010101" pitchFamily="2" charset="-122"/>
                <a:ea typeface="华文楷体" panose="02010600040101010101" pitchFamily="2" charset="-122"/>
              </a:rPr>
              <a:t>模型</a:t>
            </a:r>
            <a:endParaRPr lang="zh-CN" altLang="en-US" sz="1200" dirty="0">
              <a:solidFill>
                <a:schemeClr val="tx1"/>
              </a:solidFill>
              <a:latin typeface="华文楷体" panose="02010600040101010101" pitchFamily="2" charset="-122"/>
              <a:ea typeface="华文楷体" panose="02010600040101010101" pitchFamily="2" charset="-122"/>
            </a:endParaRPr>
          </a:p>
        </p:txBody>
      </p:sp>
      <p:sp>
        <p:nvSpPr>
          <p:cNvPr id="13"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4"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5"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pic>
        <p:nvPicPr>
          <p:cNvPr id="16"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tx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9516519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10" name="圆角矩形 9"/>
          <p:cNvSpPr/>
          <p:nvPr userDrawn="1"/>
        </p:nvSpPr>
        <p:spPr>
          <a:xfrm>
            <a:off x="5438168" y="93344"/>
            <a:ext cx="994604"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kern="1200" dirty="0">
                <a:solidFill>
                  <a:schemeClr val="tx1"/>
                </a:solidFill>
                <a:latin typeface="华文楷体" panose="02010600040101010101" pitchFamily="2" charset="-122"/>
                <a:ea typeface="华文楷体" panose="02010600040101010101" pitchFamily="2" charset="-122"/>
                <a:cs typeface="+mn-cs"/>
              </a:rPr>
              <a:t>问题描述</a:t>
            </a:r>
          </a:p>
        </p:txBody>
      </p:sp>
      <p:sp>
        <p:nvSpPr>
          <p:cNvPr id="12"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kern="1200" dirty="0" smtClean="0">
                <a:solidFill>
                  <a:schemeClr val="bg1"/>
                </a:solidFill>
                <a:latin typeface="华文楷体" panose="02010600040101010101" pitchFamily="2" charset="-122"/>
                <a:ea typeface="华文楷体" panose="02010600040101010101" pitchFamily="2" charset="-122"/>
                <a:cs typeface="+mn-cs"/>
              </a:rPr>
              <a:t>DMGAN</a:t>
            </a:r>
            <a:r>
              <a:rPr lang="zh-CN" altLang="en-US" sz="1200" kern="1200" dirty="0" smtClean="0">
                <a:solidFill>
                  <a:schemeClr val="bg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bg1"/>
              </a:solidFill>
              <a:latin typeface="华文楷体" panose="02010600040101010101" pitchFamily="2" charset="-122"/>
              <a:ea typeface="华文楷体" panose="02010600040101010101" pitchFamily="2" charset="-122"/>
              <a:cs typeface="+mn-cs"/>
            </a:endParaRPr>
          </a:p>
        </p:txBody>
      </p:sp>
      <p:sp>
        <p:nvSpPr>
          <p:cNvPr id="13"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4"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5"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pic>
        <p:nvPicPr>
          <p:cNvPr id="16"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tx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392276274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10" name="圆角矩形 9"/>
          <p:cNvSpPr/>
          <p:nvPr userDrawn="1"/>
        </p:nvSpPr>
        <p:spPr>
          <a:xfrm>
            <a:off x="6794069" y="93344"/>
            <a:ext cx="994604"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kern="1200" dirty="0">
                <a:solidFill>
                  <a:schemeClr val="tx1"/>
                </a:solidFill>
                <a:latin typeface="华文楷体" panose="02010600040101010101" pitchFamily="2" charset="-122"/>
                <a:ea typeface="华文楷体" panose="02010600040101010101" pitchFamily="2" charset="-122"/>
                <a:cs typeface="+mn-cs"/>
              </a:rPr>
              <a:t>问题描述</a:t>
            </a:r>
          </a:p>
        </p:txBody>
      </p:sp>
      <p:sp>
        <p:nvSpPr>
          <p:cNvPr id="12"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DMGAN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3"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bg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bg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bg1"/>
              </a:solidFill>
              <a:latin typeface="华文楷体" panose="02010600040101010101" pitchFamily="2" charset="-122"/>
              <a:ea typeface="华文楷体" panose="02010600040101010101" pitchFamily="2" charset="-122"/>
              <a:cs typeface="+mn-cs"/>
            </a:endParaRPr>
          </a:p>
        </p:txBody>
      </p:sp>
      <p:sp>
        <p:nvSpPr>
          <p:cNvPr id="14"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5"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pic>
        <p:nvPicPr>
          <p:cNvPr id="16"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tx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9619711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10" name="圆角矩形 9"/>
          <p:cNvSpPr/>
          <p:nvPr userDrawn="1"/>
        </p:nvSpPr>
        <p:spPr>
          <a:xfrm>
            <a:off x="8023155" y="93344"/>
            <a:ext cx="994604" cy="32832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1" name="TextBox 16">
            <a:hlinkClick r:id="" action="ppaction://noaction" highlightClick="1"/>
            <a:hlinkHover r:id="rId2" action="ppaction://hlinksldjump" highlightClick="1"/>
          </p:cNvPr>
          <p:cNvSpPr txBox="1"/>
          <p:nvPr userDrawn="1"/>
        </p:nvSpPr>
        <p:spPr>
          <a:xfrm>
            <a:off x="4388899" y="119395"/>
            <a:ext cx="808188"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just" eaLnBrk="1" fontAlgn="auto" hangingPunct="1">
              <a:spcBef>
                <a:spcPts val="0"/>
              </a:spcBef>
              <a:spcAft>
                <a:spcPts val="0"/>
              </a:spcAft>
              <a:defRPr/>
            </a:pPr>
            <a:r>
              <a:rPr lang="zh-CN" altLang="en-US" sz="1200" kern="1200" dirty="0">
                <a:solidFill>
                  <a:schemeClr val="tx1"/>
                </a:solidFill>
                <a:latin typeface="华文楷体" panose="02010600040101010101" pitchFamily="2" charset="-122"/>
                <a:ea typeface="华文楷体" panose="02010600040101010101" pitchFamily="2" charset="-122"/>
                <a:cs typeface="+mn-cs"/>
              </a:rPr>
              <a:t>问题描述</a:t>
            </a:r>
          </a:p>
        </p:txBody>
      </p:sp>
      <p:sp>
        <p:nvSpPr>
          <p:cNvPr id="12" name="TextBox 17">
            <a:hlinkClick r:id="" action="ppaction://hlinkshowjump?jump=nextslide" highlightClick="1"/>
            <a:hlinkHover r:id="rId3" action="ppaction://hlinksldjump" highlightClick="1"/>
          </p:cNvPr>
          <p:cNvSpPr txBox="1"/>
          <p:nvPr userDrawn="1"/>
        </p:nvSpPr>
        <p:spPr>
          <a:xfrm>
            <a:off x="5303908" y="119395"/>
            <a:ext cx="127952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eaLnBrk="1" hangingPunct="1">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DMGAN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3" name="TextBox 18">
            <a:hlinkClick r:id="" action="ppaction://noaction" highlightClick="1"/>
            <a:hlinkHover r:id="" action="ppaction://noaction" highlightClick="1"/>
          </p:cNvPr>
          <p:cNvSpPr txBox="1"/>
          <p:nvPr userDrawn="1"/>
        </p:nvSpPr>
        <p:spPr>
          <a:xfrm>
            <a:off x="6690254" y="119395"/>
            <a:ext cx="1202235"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en-US" altLang="zh-CN" sz="1200" kern="1200" dirty="0" smtClean="0">
                <a:solidFill>
                  <a:schemeClr val="tx1"/>
                </a:solidFill>
                <a:latin typeface="华文楷体" panose="02010600040101010101" pitchFamily="2" charset="-122"/>
                <a:ea typeface="华文楷体" panose="02010600040101010101" pitchFamily="2" charset="-122"/>
                <a:cs typeface="+mn-cs"/>
              </a:rPr>
              <a:t>RAGAN</a:t>
            </a: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模型</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4" name="TextBox 19">
            <a:hlinkClick r:id="" action="ppaction://noaction" highlightClick="1"/>
            <a:hlinkHover r:id="rId4" action="ppaction://hlinksldjump" highlightClick="1"/>
          </p:cNvPr>
          <p:cNvSpPr txBox="1"/>
          <p:nvPr userDrawn="1"/>
        </p:nvSpPr>
        <p:spPr>
          <a:xfrm>
            <a:off x="3415154" y="119395"/>
            <a:ext cx="866924"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tx1"/>
                </a:solidFill>
                <a:latin typeface="华文楷体" panose="02010600040101010101" pitchFamily="2" charset="-122"/>
                <a:ea typeface="华文楷体" panose="02010600040101010101" pitchFamily="2" charset="-122"/>
                <a:cs typeface="+mn-cs"/>
              </a:rPr>
              <a:t>预备知识</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
        <p:nvSpPr>
          <p:cNvPr id="15" name="TextBox 20">
            <a:hlinkClick r:id="" action="ppaction://noaction" highlightClick="1"/>
            <a:hlinkHover r:id="rId5" action="ppaction://hlinksldjump" highlightClick="1"/>
          </p:cNvPr>
          <p:cNvSpPr txBox="1"/>
          <p:nvPr userDrawn="1"/>
        </p:nvSpPr>
        <p:spPr>
          <a:xfrm>
            <a:off x="7999311" y="119395"/>
            <a:ext cx="1042292" cy="2762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lgn="ctr" defTabSz="685800" rtl="0" eaLnBrk="1" fontAlgn="auto" hangingPunct="1">
              <a:spcBef>
                <a:spcPts val="0"/>
              </a:spcBef>
              <a:spcAft>
                <a:spcPts val="0"/>
              </a:spcAft>
              <a:defRPr/>
            </a:pPr>
            <a:r>
              <a:rPr lang="zh-CN" altLang="en-US" sz="1200" kern="1200" dirty="0" smtClean="0">
                <a:solidFill>
                  <a:schemeClr val="bg1"/>
                </a:solidFill>
                <a:latin typeface="华文楷体" panose="02010600040101010101" pitchFamily="2" charset="-122"/>
                <a:ea typeface="华文楷体" panose="02010600040101010101" pitchFamily="2" charset="-122"/>
                <a:cs typeface="+mn-cs"/>
              </a:rPr>
              <a:t>总结与展望</a:t>
            </a:r>
            <a:endParaRPr lang="zh-CN" altLang="en-US" sz="1200" kern="1200" dirty="0">
              <a:solidFill>
                <a:schemeClr val="bg1"/>
              </a:solidFill>
              <a:latin typeface="华文楷体" panose="02010600040101010101" pitchFamily="2" charset="-122"/>
              <a:ea typeface="华文楷体" panose="02010600040101010101" pitchFamily="2" charset="-122"/>
              <a:cs typeface="+mn-cs"/>
            </a:endParaRPr>
          </a:p>
        </p:txBody>
      </p:sp>
      <p:pic>
        <p:nvPicPr>
          <p:cNvPr id="16" name="图片 19"/>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80975" y="32702"/>
            <a:ext cx="1243013" cy="40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userDrawn="1"/>
        </p:nvCxnSpPr>
        <p:spPr>
          <a:xfrm>
            <a:off x="17463" y="469901"/>
            <a:ext cx="9126537"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矩形 17"/>
          <p:cNvSpPr/>
          <p:nvPr userDrawn="1"/>
        </p:nvSpPr>
        <p:spPr>
          <a:xfrm>
            <a:off x="2046449" y="119008"/>
            <a:ext cx="1261884" cy="276999"/>
          </a:xfrm>
          <a:prstGeom prst="rect">
            <a:avLst/>
          </a:prstGeom>
        </p:spPr>
        <p:txBody>
          <a:bodyPr wrap="none">
            <a:spAutoFit/>
          </a:bodyPr>
          <a:lstStyle/>
          <a:p>
            <a:r>
              <a:rPr lang="zh-CN" altLang="zh-CN" sz="1200" kern="1200" dirty="0" smtClean="0">
                <a:solidFill>
                  <a:schemeClr val="tx1"/>
                </a:solidFill>
                <a:latin typeface="华文楷体" panose="02010600040101010101" pitchFamily="2" charset="-122"/>
                <a:ea typeface="华文楷体" panose="02010600040101010101" pitchFamily="2" charset="-122"/>
                <a:cs typeface="+mn-cs"/>
              </a:rPr>
              <a:t>研究背景及现状</a:t>
            </a:r>
            <a:endParaRPr lang="zh-CN" altLang="en-US" sz="1200" kern="1200" dirty="0">
              <a:solidFill>
                <a:schemeClr val="tx1"/>
              </a:solidFill>
              <a:latin typeface="华文楷体" panose="02010600040101010101" pitchFamily="2" charset="-122"/>
              <a:ea typeface="华文楷体" panose="02010600040101010101" pitchFamily="2" charset="-122"/>
              <a:cs typeface="+mn-cs"/>
            </a:endParaRPr>
          </a:p>
        </p:txBody>
      </p:sp>
    </p:spTree>
    <p:extLst>
      <p:ext uri="{BB962C8B-B14F-4D97-AF65-F5344CB8AC3E}">
        <p14:creationId xmlns:p14="http://schemas.microsoft.com/office/powerpoint/2010/main" val="2716374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37677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sp>
        <p:nvSpPr>
          <p:cNvPr id="1027" name="Text Placeholder 2"/>
          <p:cNvSpPr>
            <a:spLocks noGrp="1"/>
          </p:cNvSpPr>
          <p:nvPr>
            <p:ph type="body" idx="1"/>
          </p:nvPr>
        </p:nvSpPr>
        <p:spPr bwMode="auto">
          <a:xfrm>
            <a:off x="628650" y="1370013"/>
            <a:ext cx="78867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mn-lt"/>
                <a:ea typeface="+mn-ea"/>
              </a:defRPr>
            </a:lvl1pPr>
          </a:lstStyle>
          <a:p>
            <a:pPr>
              <a:defRPr/>
            </a:pPr>
            <a:fld id="{C97F4D80-7CA8-42F2-97A0-1CACBC3CB960}" type="datetimeFigureOut">
              <a:rPr lang="zh-CN" altLang="en-US"/>
              <a:pPr>
                <a:defRPr/>
              </a:pPr>
              <a:t>2018/12/15</a:t>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mn-lt"/>
                <a:ea typeface="+mn-ea"/>
              </a:defRPr>
            </a:lvl1pPr>
          </a:lstStyle>
          <a:p>
            <a:pPr>
              <a:defRPr/>
            </a:pPr>
            <a:fld id="{35E3DC55-1EA5-404D-96B2-67F10794E64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30" r:id="rId1"/>
    <p:sldLayoutId id="2147483931" r:id="rId2"/>
    <p:sldLayoutId id="2147483938" r:id="rId3"/>
    <p:sldLayoutId id="2147483933" r:id="rId4"/>
    <p:sldLayoutId id="2147483934" r:id="rId5"/>
    <p:sldLayoutId id="2147483939" r:id="rId6"/>
    <p:sldLayoutId id="2147483940" r:id="rId7"/>
    <p:sldLayoutId id="2147483936" r:id="rId8"/>
  </p:sldLayoutIdLst>
  <p:timing>
    <p:tnLst>
      <p:par>
        <p:cTn id="1" dur="indefinite" restart="never" nodeType="tmRoot"/>
      </p:par>
    </p:tnLst>
  </p:timing>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eaLnBrk="0" fontAlgn="base" hangingPunct="0">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package" Target="../embeddings/Microsoft_Visio___3.vsdx"/><Relationship Id="rId7"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12.bin"/><Relationship Id="rId10" Type="http://schemas.openxmlformats.org/officeDocument/2006/relationships/image" Target="../media/image25.wmf"/><Relationship Id="rId4" Type="http://schemas.openxmlformats.org/officeDocument/2006/relationships/image" Target="../media/image22.emf"/><Relationship Id="rId9"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package" Target="../embeddings/Microsoft_Visio___4.vsdx"/><Relationship Id="rId7"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6.vml"/><Relationship Id="rId6" Type="http://schemas.openxmlformats.org/officeDocument/2006/relationships/image" Target="../media/image27.emf"/><Relationship Id="rId5" Type="http://schemas.openxmlformats.org/officeDocument/2006/relationships/package" Target="../embeddings/Microsoft_Visio___5.vsdx"/><Relationship Id="rId10" Type="http://schemas.openxmlformats.org/officeDocument/2006/relationships/image" Target="../media/image29.wmf"/><Relationship Id="rId4" Type="http://schemas.openxmlformats.org/officeDocument/2006/relationships/image" Target="../media/image26.emf"/><Relationship Id="rId9"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2.bin"/><Relationship Id="rId18" Type="http://schemas.openxmlformats.org/officeDocument/2006/relationships/image" Target="../media/image37.wmf"/><Relationship Id="rId26" Type="http://schemas.openxmlformats.org/officeDocument/2006/relationships/oleObject" Target="../embeddings/oleObject28.bin"/><Relationship Id="rId3" Type="http://schemas.openxmlformats.org/officeDocument/2006/relationships/oleObject" Target="../embeddings/oleObject17.bin"/><Relationship Id="rId21" Type="http://schemas.openxmlformats.org/officeDocument/2006/relationships/oleObject" Target="../embeddings/oleObject26.bin"/><Relationship Id="rId7" Type="http://schemas.openxmlformats.org/officeDocument/2006/relationships/oleObject" Target="../embeddings/oleObject19.bin"/><Relationship Id="rId12" Type="http://schemas.openxmlformats.org/officeDocument/2006/relationships/image" Target="../media/image34.wmf"/><Relationship Id="rId17" Type="http://schemas.openxmlformats.org/officeDocument/2006/relationships/oleObject" Target="../embeddings/oleObject24.bin"/><Relationship Id="rId25" Type="http://schemas.openxmlformats.org/officeDocument/2006/relationships/image" Target="../media/image40.wmf"/><Relationship Id="rId2" Type="http://schemas.openxmlformats.org/officeDocument/2006/relationships/slideLayout" Target="../slideLayouts/slideLayout4.xml"/><Relationship Id="rId16" Type="http://schemas.openxmlformats.org/officeDocument/2006/relationships/image" Target="../media/image36.wmf"/><Relationship Id="rId20" Type="http://schemas.openxmlformats.org/officeDocument/2006/relationships/image" Target="../media/image38.wmf"/><Relationship Id="rId29" Type="http://schemas.openxmlformats.org/officeDocument/2006/relationships/image" Target="../media/image42.emf"/><Relationship Id="rId1" Type="http://schemas.openxmlformats.org/officeDocument/2006/relationships/vmlDrawing" Target="../drawings/vmlDrawing7.vml"/><Relationship Id="rId6" Type="http://schemas.openxmlformats.org/officeDocument/2006/relationships/image" Target="../media/image31.wmf"/><Relationship Id="rId11" Type="http://schemas.openxmlformats.org/officeDocument/2006/relationships/oleObject" Target="../embeddings/oleObject21.bin"/><Relationship Id="rId24" Type="http://schemas.openxmlformats.org/officeDocument/2006/relationships/oleObject" Target="../embeddings/oleObject27.bin"/><Relationship Id="rId5" Type="http://schemas.openxmlformats.org/officeDocument/2006/relationships/oleObject" Target="../embeddings/oleObject18.bin"/><Relationship Id="rId15" Type="http://schemas.openxmlformats.org/officeDocument/2006/relationships/oleObject" Target="../embeddings/oleObject23.bin"/><Relationship Id="rId23" Type="http://schemas.openxmlformats.org/officeDocument/2006/relationships/image" Target="../media/image43.png"/><Relationship Id="rId28" Type="http://schemas.openxmlformats.org/officeDocument/2006/relationships/package" Target="../embeddings/Microsoft_Visio___6.vsdx"/><Relationship Id="rId10" Type="http://schemas.openxmlformats.org/officeDocument/2006/relationships/image" Target="../media/image33.wmf"/><Relationship Id="rId19" Type="http://schemas.openxmlformats.org/officeDocument/2006/relationships/oleObject" Target="../embeddings/oleObject25.bin"/><Relationship Id="rId4" Type="http://schemas.openxmlformats.org/officeDocument/2006/relationships/image" Target="../media/image30.wmf"/><Relationship Id="rId9" Type="http://schemas.openxmlformats.org/officeDocument/2006/relationships/oleObject" Target="../embeddings/oleObject20.bin"/><Relationship Id="rId14" Type="http://schemas.openxmlformats.org/officeDocument/2006/relationships/image" Target="../media/image35.wmf"/><Relationship Id="rId22" Type="http://schemas.openxmlformats.org/officeDocument/2006/relationships/image" Target="../media/image39.wmf"/><Relationship Id="rId27" Type="http://schemas.openxmlformats.org/officeDocument/2006/relationships/image" Target="../media/image41.w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__7.vsdx"/><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44.emf"/></Relationships>
</file>

<file path=ppt/slides/_rels/slide17.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oleObject" Target="../embeddings/oleObject33.bin"/><Relationship Id="rId3" Type="http://schemas.openxmlformats.org/officeDocument/2006/relationships/oleObject" Target="../embeddings/oleObject29.bin"/><Relationship Id="rId7" Type="http://schemas.openxmlformats.org/officeDocument/2006/relationships/oleObject" Target="../embeddings/oleObject31.bin"/><Relationship Id="rId12" Type="http://schemas.openxmlformats.org/officeDocument/2006/relationships/image" Target="../media/image49.wmf"/><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46.wmf"/><Relationship Id="rId11" Type="http://schemas.openxmlformats.org/officeDocument/2006/relationships/oleObject" Target="../embeddings/oleObject32.bin"/><Relationship Id="rId5" Type="http://schemas.openxmlformats.org/officeDocument/2006/relationships/oleObject" Target="../embeddings/oleObject30.bin"/><Relationship Id="rId10" Type="http://schemas.openxmlformats.org/officeDocument/2006/relationships/image" Target="../media/image48.emf"/><Relationship Id="rId4" Type="http://schemas.openxmlformats.org/officeDocument/2006/relationships/image" Target="../media/image45.wmf"/><Relationship Id="rId9" Type="http://schemas.openxmlformats.org/officeDocument/2006/relationships/package" Target="../embeddings/Microsoft_Visio___8.vsdx"/><Relationship Id="rId14" Type="http://schemas.openxmlformats.org/officeDocument/2006/relationships/image" Target="../media/image50.wmf"/></Relationships>
</file>

<file path=ppt/slides/_rels/slide18.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38.bin"/><Relationship Id="rId3" Type="http://schemas.openxmlformats.org/officeDocument/2006/relationships/package" Target="../embeddings/Microsoft_Visio___9.vsdx"/><Relationship Id="rId7" Type="http://schemas.openxmlformats.org/officeDocument/2006/relationships/oleObject" Target="../embeddings/oleObject35.bin"/><Relationship Id="rId12" Type="http://schemas.openxmlformats.org/officeDocument/2006/relationships/image" Target="../media/image55.wmf"/><Relationship Id="rId2" Type="http://schemas.openxmlformats.org/officeDocument/2006/relationships/slideLayout" Target="../slideLayouts/slideLayout5.xml"/><Relationship Id="rId16" Type="http://schemas.openxmlformats.org/officeDocument/2006/relationships/image" Target="../media/image57.wmf"/><Relationship Id="rId1" Type="http://schemas.openxmlformats.org/officeDocument/2006/relationships/vmlDrawing" Target="../drawings/vmlDrawing10.vml"/><Relationship Id="rId6" Type="http://schemas.openxmlformats.org/officeDocument/2006/relationships/image" Target="../media/image52.wmf"/><Relationship Id="rId11" Type="http://schemas.openxmlformats.org/officeDocument/2006/relationships/oleObject" Target="../embeddings/oleObject37.bin"/><Relationship Id="rId5" Type="http://schemas.openxmlformats.org/officeDocument/2006/relationships/oleObject" Target="../embeddings/oleObject34.bin"/><Relationship Id="rId15" Type="http://schemas.openxmlformats.org/officeDocument/2006/relationships/oleObject" Target="../embeddings/oleObject39.bin"/><Relationship Id="rId10" Type="http://schemas.openxmlformats.org/officeDocument/2006/relationships/image" Target="../media/image54.wmf"/><Relationship Id="rId4" Type="http://schemas.openxmlformats.org/officeDocument/2006/relationships/image" Target="../media/image51.emf"/><Relationship Id="rId9" Type="http://schemas.openxmlformats.org/officeDocument/2006/relationships/oleObject" Target="../embeddings/oleObject36.bin"/><Relationship Id="rId14" Type="http://schemas.openxmlformats.org/officeDocument/2006/relationships/image" Target="../media/image56.wmf"/></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oleObject" Target="../embeddings/oleObject40.bin"/><Relationship Id="rId7"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image" Target="../media/image59.wmf"/><Relationship Id="rId5" Type="http://schemas.openxmlformats.org/officeDocument/2006/relationships/oleObject" Target="../embeddings/oleObject41.bin"/><Relationship Id="rId4" Type="http://schemas.openxmlformats.org/officeDocument/2006/relationships/image" Target="../media/image5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Visio___10.vsd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60.emf"/></Relationships>
</file>

<file path=ppt/slides/_rels/slide21.xml.rels><?xml version="1.0" encoding="UTF-8" standalone="yes"?>
<Relationships xmlns="http://schemas.openxmlformats.org/package/2006/relationships"><Relationship Id="rId8" Type="http://schemas.openxmlformats.org/officeDocument/2006/relationships/image" Target="../media/image63.wmf"/><Relationship Id="rId13" Type="http://schemas.openxmlformats.org/officeDocument/2006/relationships/oleObject" Target="../embeddings/oleObject47.bin"/><Relationship Id="rId18" Type="http://schemas.openxmlformats.org/officeDocument/2006/relationships/image" Target="../media/image68.wmf"/><Relationship Id="rId26" Type="http://schemas.openxmlformats.org/officeDocument/2006/relationships/image" Target="../media/image72.wmf"/><Relationship Id="rId3" Type="http://schemas.openxmlformats.org/officeDocument/2006/relationships/oleObject" Target="../embeddings/oleObject42.bin"/><Relationship Id="rId21" Type="http://schemas.openxmlformats.org/officeDocument/2006/relationships/oleObject" Target="../embeddings/oleObject51.bin"/><Relationship Id="rId7" Type="http://schemas.openxmlformats.org/officeDocument/2006/relationships/oleObject" Target="../embeddings/oleObject44.bin"/><Relationship Id="rId12" Type="http://schemas.openxmlformats.org/officeDocument/2006/relationships/image" Target="../media/image65.wmf"/><Relationship Id="rId17" Type="http://schemas.openxmlformats.org/officeDocument/2006/relationships/oleObject" Target="../embeddings/oleObject49.bin"/><Relationship Id="rId25" Type="http://schemas.openxmlformats.org/officeDocument/2006/relationships/oleObject" Target="../embeddings/oleObject53.bin"/><Relationship Id="rId2" Type="http://schemas.openxmlformats.org/officeDocument/2006/relationships/slideLayout" Target="../slideLayouts/slideLayout5.xml"/><Relationship Id="rId16" Type="http://schemas.openxmlformats.org/officeDocument/2006/relationships/image" Target="../media/image67.wmf"/><Relationship Id="rId20" Type="http://schemas.openxmlformats.org/officeDocument/2006/relationships/image" Target="../media/image69.wmf"/><Relationship Id="rId29" Type="http://schemas.openxmlformats.org/officeDocument/2006/relationships/oleObject" Target="../embeddings/oleObject55.bin"/><Relationship Id="rId1" Type="http://schemas.openxmlformats.org/officeDocument/2006/relationships/vmlDrawing" Target="../drawings/vmlDrawing13.vml"/><Relationship Id="rId6" Type="http://schemas.openxmlformats.org/officeDocument/2006/relationships/image" Target="../media/image62.wmf"/><Relationship Id="rId11" Type="http://schemas.openxmlformats.org/officeDocument/2006/relationships/oleObject" Target="../embeddings/oleObject46.bin"/><Relationship Id="rId24" Type="http://schemas.openxmlformats.org/officeDocument/2006/relationships/image" Target="../media/image71.wmf"/><Relationship Id="rId32" Type="http://schemas.openxmlformats.org/officeDocument/2006/relationships/image" Target="../media/image75.wmf"/><Relationship Id="rId5" Type="http://schemas.openxmlformats.org/officeDocument/2006/relationships/oleObject" Target="../embeddings/oleObject43.bin"/><Relationship Id="rId15" Type="http://schemas.openxmlformats.org/officeDocument/2006/relationships/oleObject" Target="../embeddings/oleObject48.bin"/><Relationship Id="rId23" Type="http://schemas.openxmlformats.org/officeDocument/2006/relationships/oleObject" Target="../embeddings/oleObject52.bin"/><Relationship Id="rId28" Type="http://schemas.openxmlformats.org/officeDocument/2006/relationships/image" Target="../media/image73.wmf"/><Relationship Id="rId10" Type="http://schemas.openxmlformats.org/officeDocument/2006/relationships/image" Target="../media/image64.wmf"/><Relationship Id="rId19" Type="http://schemas.openxmlformats.org/officeDocument/2006/relationships/oleObject" Target="../embeddings/oleObject50.bin"/><Relationship Id="rId31" Type="http://schemas.openxmlformats.org/officeDocument/2006/relationships/oleObject" Target="../embeddings/oleObject56.bin"/><Relationship Id="rId4" Type="http://schemas.openxmlformats.org/officeDocument/2006/relationships/image" Target="../media/image61.wmf"/><Relationship Id="rId9" Type="http://schemas.openxmlformats.org/officeDocument/2006/relationships/oleObject" Target="../embeddings/oleObject45.bin"/><Relationship Id="rId14" Type="http://schemas.openxmlformats.org/officeDocument/2006/relationships/image" Target="../media/image66.wmf"/><Relationship Id="rId22" Type="http://schemas.openxmlformats.org/officeDocument/2006/relationships/image" Target="../media/image70.wmf"/><Relationship Id="rId27" Type="http://schemas.openxmlformats.org/officeDocument/2006/relationships/oleObject" Target="../embeddings/oleObject54.bin"/><Relationship Id="rId30" Type="http://schemas.openxmlformats.org/officeDocument/2006/relationships/image" Target="../media/image74.w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Visio___11.vsdx"/><Relationship Id="rId7" Type="http://schemas.openxmlformats.org/officeDocument/2006/relationships/image" Target="../media/image82.png"/><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81.png"/><Relationship Id="rId4" Type="http://schemas.openxmlformats.org/officeDocument/2006/relationships/image" Target="../media/image76.emf"/></Relationships>
</file>

<file path=ppt/slides/_rels/slide2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Visio___12.vsdx"/><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image" Target="../media/image7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image" Target="../media/image84.wmf"/><Relationship Id="rId18" Type="http://schemas.openxmlformats.org/officeDocument/2006/relationships/image" Target="../media/image89.png"/><Relationship Id="rId3" Type="http://schemas.openxmlformats.org/officeDocument/2006/relationships/image" Target="../media/image88.png"/><Relationship Id="rId21" Type="http://schemas.openxmlformats.org/officeDocument/2006/relationships/image" Target="../media/image90.png"/><Relationship Id="rId7" Type="http://schemas.openxmlformats.org/officeDocument/2006/relationships/image" Target="../media/image81.wmf"/><Relationship Id="rId12" Type="http://schemas.openxmlformats.org/officeDocument/2006/relationships/oleObject" Target="../embeddings/oleObject61.bin"/><Relationship Id="rId17" Type="http://schemas.openxmlformats.org/officeDocument/2006/relationships/image" Target="../media/image86.wmf"/><Relationship Id="rId2" Type="http://schemas.openxmlformats.org/officeDocument/2006/relationships/slideLayout" Target="../slideLayouts/slideLayout6.xml"/><Relationship Id="rId16" Type="http://schemas.openxmlformats.org/officeDocument/2006/relationships/oleObject" Target="../embeddings/oleObject63.bin"/><Relationship Id="rId20" Type="http://schemas.openxmlformats.org/officeDocument/2006/relationships/image" Target="../media/image87.wmf"/><Relationship Id="rId1" Type="http://schemas.openxmlformats.org/officeDocument/2006/relationships/vmlDrawing" Target="../drawings/vmlDrawing16.vml"/><Relationship Id="rId6" Type="http://schemas.openxmlformats.org/officeDocument/2006/relationships/oleObject" Target="../embeddings/oleObject58.bin"/><Relationship Id="rId11" Type="http://schemas.openxmlformats.org/officeDocument/2006/relationships/image" Target="../media/image83.wmf"/><Relationship Id="rId5" Type="http://schemas.openxmlformats.org/officeDocument/2006/relationships/image" Target="../media/image80.wmf"/><Relationship Id="rId15" Type="http://schemas.openxmlformats.org/officeDocument/2006/relationships/image" Target="../media/image85.wmf"/><Relationship Id="rId10" Type="http://schemas.openxmlformats.org/officeDocument/2006/relationships/oleObject" Target="../embeddings/oleObject60.bin"/><Relationship Id="rId19" Type="http://schemas.openxmlformats.org/officeDocument/2006/relationships/oleObject" Target="../embeddings/oleObject64.bin"/><Relationship Id="rId4" Type="http://schemas.openxmlformats.org/officeDocument/2006/relationships/oleObject" Target="../embeddings/oleObject57.bin"/><Relationship Id="rId9" Type="http://schemas.openxmlformats.org/officeDocument/2006/relationships/image" Target="../media/image82.wmf"/><Relationship Id="rId14" Type="http://schemas.openxmlformats.org/officeDocument/2006/relationships/oleObject" Target="../embeddings/oleObject62.bin"/></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Visio___13.vsdx"/><Relationship Id="rId2" Type="http://schemas.openxmlformats.org/officeDocument/2006/relationships/slideLayout" Target="../slideLayouts/slideLayout6.xml"/><Relationship Id="rId1" Type="http://schemas.openxmlformats.org/officeDocument/2006/relationships/vmlDrawing" Target="../drawings/vmlDrawing17.vml"/><Relationship Id="rId4" Type="http://schemas.openxmlformats.org/officeDocument/2006/relationships/image" Target="../media/image90.emf"/></Relationships>
</file>

<file path=ppt/slides/_rels/slide32.xml.rels><?xml version="1.0" encoding="UTF-8" standalone="yes"?>
<Relationships xmlns="http://schemas.openxmlformats.org/package/2006/relationships"><Relationship Id="rId8" Type="http://schemas.openxmlformats.org/officeDocument/2006/relationships/image" Target="../media/image93.wmf"/><Relationship Id="rId13" Type="http://schemas.openxmlformats.org/officeDocument/2006/relationships/oleObject" Target="../embeddings/oleObject69.bin"/><Relationship Id="rId18" Type="http://schemas.openxmlformats.org/officeDocument/2006/relationships/image" Target="../media/image98.wmf"/><Relationship Id="rId26" Type="http://schemas.openxmlformats.org/officeDocument/2006/relationships/image" Target="../media/image102.wmf"/><Relationship Id="rId3" Type="http://schemas.openxmlformats.org/officeDocument/2006/relationships/package" Target="../embeddings/Microsoft_Visio___14.vsdx"/><Relationship Id="rId21" Type="http://schemas.openxmlformats.org/officeDocument/2006/relationships/oleObject" Target="../embeddings/oleObject73.bin"/><Relationship Id="rId7" Type="http://schemas.openxmlformats.org/officeDocument/2006/relationships/oleObject" Target="../embeddings/oleObject66.bin"/><Relationship Id="rId12" Type="http://schemas.openxmlformats.org/officeDocument/2006/relationships/image" Target="../media/image95.wmf"/><Relationship Id="rId17" Type="http://schemas.openxmlformats.org/officeDocument/2006/relationships/oleObject" Target="../embeddings/oleObject71.bin"/><Relationship Id="rId25" Type="http://schemas.openxmlformats.org/officeDocument/2006/relationships/oleObject" Target="../embeddings/oleObject75.bin"/><Relationship Id="rId2" Type="http://schemas.openxmlformats.org/officeDocument/2006/relationships/slideLayout" Target="../slideLayouts/slideLayout6.xml"/><Relationship Id="rId16" Type="http://schemas.openxmlformats.org/officeDocument/2006/relationships/image" Target="../media/image97.wmf"/><Relationship Id="rId20" Type="http://schemas.openxmlformats.org/officeDocument/2006/relationships/image" Target="../media/image99.wmf"/><Relationship Id="rId29" Type="http://schemas.openxmlformats.org/officeDocument/2006/relationships/image" Target="../media/image105.png"/><Relationship Id="rId1" Type="http://schemas.openxmlformats.org/officeDocument/2006/relationships/vmlDrawing" Target="../drawings/vmlDrawing18.vml"/><Relationship Id="rId6" Type="http://schemas.openxmlformats.org/officeDocument/2006/relationships/image" Target="../media/image92.wmf"/><Relationship Id="rId11" Type="http://schemas.openxmlformats.org/officeDocument/2006/relationships/oleObject" Target="../embeddings/oleObject68.bin"/><Relationship Id="rId24" Type="http://schemas.openxmlformats.org/officeDocument/2006/relationships/image" Target="../media/image101.wmf"/><Relationship Id="rId5" Type="http://schemas.openxmlformats.org/officeDocument/2006/relationships/oleObject" Target="../embeddings/oleObject65.bin"/><Relationship Id="rId15" Type="http://schemas.openxmlformats.org/officeDocument/2006/relationships/oleObject" Target="../embeddings/oleObject70.bin"/><Relationship Id="rId23" Type="http://schemas.openxmlformats.org/officeDocument/2006/relationships/oleObject" Target="../embeddings/oleObject74.bin"/><Relationship Id="rId28" Type="http://schemas.openxmlformats.org/officeDocument/2006/relationships/image" Target="../media/image103.wmf"/><Relationship Id="rId10" Type="http://schemas.openxmlformats.org/officeDocument/2006/relationships/image" Target="../media/image94.wmf"/><Relationship Id="rId19" Type="http://schemas.openxmlformats.org/officeDocument/2006/relationships/oleObject" Target="../embeddings/oleObject72.bin"/><Relationship Id="rId4" Type="http://schemas.openxmlformats.org/officeDocument/2006/relationships/image" Target="../media/image91.emf"/><Relationship Id="rId9" Type="http://schemas.openxmlformats.org/officeDocument/2006/relationships/oleObject" Target="../embeddings/oleObject67.bin"/><Relationship Id="rId14" Type="http://schemas.openxmlformats.org/officeDocument/2006/relationships/image" Target="../media/image96.wmf"/><Relationship Id="rId22" Type="http://schemas.openxmlformats.org/officeDocument/2006/relationships/image" Target="../media/image100.wmf"/><Relationship Id="rId27" Type="http://schemas.openxmlformats.org/officeDocument/2006/relationships/oleObject" Target="../embeddings/oleObject76.bin"/><Relationship Id="rId30" Type="http://schemas.openxmlformats.org/officeDocument/2006/relationships/image" Target="../media/image106.png"/></Relationships>
</file>

<file path=ppt/slides/_rels/slide33.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81.bin"/><Relationship Id="rId18" Type="http://schemas.openxmlformats.org/officeDocument/2006/relationships/image" Target="../media/image110.wmf"/><Relationship Id="rId3" Type="http://schemas.openxmlformats.org/officeDocument/2006/relationships/package" Target="../embeddings/Microsoft_Visio___15.vsdx"/><Relationship Id="rId7" Type="http://schemas.openxmlformats.org/officeDocument/2006/relationships/oleObject" Target="../embeddings/oleObject78.bin"/><Relationship Id="rId12" Type="http://schemas.openxmlformats.org/officeDocument/2006/relationships/image" Target="../media/image107.wmf"/><Relationship Id="rId17" Type="http://schemas.openxmlformats.org/officeDocument/2006/relationships/oleObject" Target="../embeddings/oleObject83.bin"/><Relationship Id="rId2" Type="http://schemas.openxmlformats.org/officeDocument/2006/relationships/slideLayout" Target="../slideLayouts/slideLayout6.xml"/><Relationship Id="rId16" Type="http://schemas.openxmlformats.org/officeDocument/2006/relationships/image" Target="../media/image109.wmf"/><Relationship Id="rId1" Type="http://schemas.openxmlformats.org/officeDocument/2006/relationships/vmlDrawing" Target="../drawings/vmlDrawing19.vml"/><Relationship Id="rId6" Type="http://schemas.openxmlformats.org/officeDocument/2006/relationships/image" Target="../media/image104.wmf"/><Relationship Id="rId11" Type="http://schemas.openxmlformats.org/officeDocument/2006/relationships/oleObject" Target="../embeddings/oleObject80.bin"/><Relationship Id="rId5" Type="http://schemas.openxmlformats.org/officeDocument/2006/relationships/oleObject" Target="../embeddings/oleObject77.bin"/><Relationship Id="rId15" Type="http://schemas.openxmlformats.org/officeDocument/2006/relationships/oleObject" Target="../embeddings/oleObject82.bin"/><Relationship Id="rId10" Type="http://schemas.openxmlformats.org/officeDocument/2006/relationships/image" Target="../media/image106.wmf"/><Relationship Id="rId4" Type="http://schemas.openxmlformats.org/officeDocument/2006/relationships/image" Target="../media/image91.emf"/><Relationship Id="rId9" Type="http://schemas.openxmlformats.org/officeDocument/2006/relationships/oleObject" Target="../embeddings/oleObject79.bin"/><Relationship Id="rId14" Type="http://schemas.openxmlformats.org/officeDocument/2006/relationships/image" Target="../media/image108.wmf"/></Relationships>
</file>

<file path=ppt/slides/_rels/slide34.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14.gif"/><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Visio___16.vsdx"/><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15.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Visio___1.vsdx"/></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package" Target="../embeddings/Microsoft_Visio___2.vsdx"/></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oleObject" Target="../embeddings/oleObject1.bin"/><Relationship Id="rId7" Type="http://schemas.openxmlformats.org/officeDocument/2006/relationships/image" Target="../media/image11.png"/><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oleObject2.bin"/><Relationship Id="rId10" Type="http://schemas.openxmlformats.org/officeDocument/2006/relationships/image" Target="../media/image9.wmf"/><Relationship Id="rId4" Type="http://schemas.openxmlformats.org/officeDocument/2006/relationships/image" Target="../media/image7.wmf"/><Relationship Id="rId9"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oleObject" Target="../embeddings/oleObject8.bin"/><Relationship Id="rId18" Type="http://schemas.openxmlformats.org/officeDocument/2006/relationships/image" Target="../media/image16.wmf"/><Relationship Id="rId3" Type="http://schemas.openxmlformats.org/officeDocument/2006/relationships/oleObject" Target="../embeddings/oleObject4.bin"/><Relationship Id="rId7" Type="http://schemas.openxmlformats.org/officeDocument/2006/relationships/image" Target="../media/image12.wmf"/><Relationship Id="rId12" Type="http://schemas.openxmlformats.org/officeDocument/2006/relationships/image" Target="../media/image13.wmf"/><Relationship Id="rId17" Type="http://schemas.openxmlformats.org/officeDocument/2006/relationships/oleObject" Target="../embeddings/oleObject10.bin"/><Relationship Id="rId2" Type="http://schemas.openxmlformats.org/officeDocument/2006/relationships/slideLayout" Target="../slideLayouts/slideLayout3.xml"/><Relationship Id="rId16" Type="http://schemas.openxmlformats.org/officeDocument/2006/relationships/image" Target="../media/image15.wmf"/><Relationship Id="rId20" Type="http://schemas.openxmlformats.org/officeDocument/2006/relationships/image" Target="../media/image17.wmf"/><Relationship Id="rId1" Type="http://schemas.openxmlformats.org/officeDocument/2006/relationships/vmlDrawing" Target="../drawings/vmlDrawing4.vml"/><Relationship Id="rId6" Type="http://schemas.openxmlformats.org/officeDocument/2006/relationships/oleObject" Target="../embeddings/oleObject6.bin"/><Relationship Id="rId11" Type="http://schemas.openxmlformats.org/officeDocument/2006/relationships/oleObject" Target="../embeddings/oleObject7.bin"/><Relationship Id="rId5" Type="http://schemas.openxmlformats.org/officeDocument/2006/relationships/oleObject" Target="../embeddings/oleObject5.bin"/><Relationship Id="rId15" Type="http://schemas.openxmlformats.org/officeDocument/2006/relationships/oleObject" Target="../embeddings/oleObject9.bin"/><Relationship Id="rId10" Type="http://schemas.openxmlformats.org/officeDocument/2006/relationships/image" Target="../media/image20.emf"/><Relationship Id="rId19" Type="http://schemas.openxmlformats.org/officeDocument/2006/relationships/oleObject" Target="../embeddings/oleObject11.bin"/><Relationship Id="rId4" Type="http://schemas.openxmlformats.org/officeDocument/2006/relationships/image" Target="../media/image11.wmf"/><Relationship Id="rId9" Type="http://schemas.openxmlformats.org/officeDocument/2006/relationships/image" Target="../media/image19.emf"/><Relationship Id="rId14" Type="http://schemas.openxmlformats.org/officeDocument/2006/relationships/image" Target="../media/image14.w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alpha val="30196"/>
          </a:srgbClr>
        </a:solidFill>
        <a:effectLst/>
      </p:bgPr>
    </p:bg>
    <p:spTree>
      <p:nvGrpSpPr>
        <p:cNvPr id="1" name=""/>
        <p:cNvGrpSpPr/>
        <p:nvPr/>
      </p:nvGrpSpPr>
      <p:grpSpPr>
        <a:xfrm>
          <a:off x="0" y="0"/>
          <a:ext cx="0" cy="0"/>
          <a:chOff x="0" y="0"/>
          <a:chExt cx="0" cy="0"/>
        </a:xfrm>
      </p:grpSpPr>
      <p:sp>
        <p:nvSpPr>
          <p:cNvPr id="27" name="文本框 26"/>
          <p:cNvSpPr txBox="1"/>
          <p:nvPr/>
        </p:nvSpPr>
        <p:spPr>
          <a:xfrm>
            <a:off x="1746250" y="2175700"/>
            <a:ext cx="6193575" cy="461665"/>
          </a:xfrm>
          <a:prstGeom prst="rect">
            <a:avLst/>
          </a:prstGeom>
          <a:noFill/>
        </p:spPr>
        <p:txBody>
          <a:bodyPr wrap="square">
            <a:spAutoFit/>
          </a:bodyPr>
          <a:lstStyle/>
          <a:p>
            <a:pPr algn="ctr" eaLnBrk="1" fontAlgn="auto" hangingPunct="1">
              <a:spcBef>
                <a:spcPts val="0"/>
              </a:spcBef>
              <a:spcAft>
                <a:spcPts val="0"/>
              </a:spcAft>
              <a:defRPr/>
            </a:pPr>
            <a:r>
              <a:rPr lang="zh-CN" altLang="en-US" sz="2400" b="1" dirty="0" smtClean="0">
                <a:solidFill>
                  <a:schemeClr val="tx1">
                    <a:lumMod val="85000"/>
                    <a:lumOff val="15000"/>
                  </a:schemeClr>
                </a:solidFill>
                <a:latin typeface="黑体" panose="02010609060101010101" pitchFamily="49" charset="-122"/>
                <a:ea typeface="黑体" panose="02010609060101010101" pitchFamily="49" charset="-122"/>
              </a:rPr>
              <a:t>基于生成对抗网络的运行</a:t>
            </a:r>
            <a:r>
              <a:rPr lang="zh-CN" altLang="en-US" sz="2400" b="1" dirty="0">
                <a:solidFill>
                  <a:schemeClr val="tx1">
                    <a:lumMod val="85000"/>
                    <a:lumOff val="15000"/>
                  </a:schemeClr>
                </a:solidFill>
                <a:latin typeface="黑体" panose="02010609060101010101" pitchFamily="49" charset="-122"/>
                <a:ea typeface="黑体" panose="02010609060101010101" pitchFamily="49" charset="-122"/>
              </a:rPr>
              <a:t>指标动态校正方法</a:t>
            </a:r>
          </a:p>
        </p:txBody>
      </p:sp>
      <p:sp>
        <p:nvSpPr>
          <p:cNvPr id="32" name="文本框 31"/>
          <p:cNvSpPr txBox="1"/>
          <p:nvPr/>
        </p:nvSpPr>
        <p:spPr>
          <a:xfrm>
            <a:off x="1746250" y="3438525"/>
            <a:ext cx="5724525" cy="342979"/>
          </a:xfrm>
          <a:prstGeom prst="rect">
            <a:avLst/>
          </a:prstGeom>
          <a:noFill/>
        </p:spPr>
        <p:txBody>
          <a:bodyPr>
            <a:spAutoFit/>
          </a:bodyPr>
          <a:lstStyle/>
          <a:p>
            <a:pPr algn="ctr" eaLnBrk="1" fontAlgn="auto" hangingPunct="1">
              <a:lnSpc>
                <a:spcPct val="150000"/>
              </a:lnSpc>
              <a:spcBef>
                <a:spcPts val="0"/>
              </a:spcBef>
              <a:spcAft>
                <a:spcPts val="0"/>
              </a:spcAft>
              <a:defRPr/>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汇报人：郑念祖</a:t>
            </a:r>
            <a:endParaRPr lang="en-US" altLang="zh-CN" sz="1200" dirty="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endParaRPr>
          </a:p>
        </p:txBody>
      </p:sp>
      <p:sp>
        <p:nvSpPr>
          <p:cNvPr id="3" name="矩形 2"/>
          <p:cNvSpPr/>
          <p:nvPr/>
        </p:nvSpPr>
        <p:spPr>
          <a:xfrm>
            <a:off x="0" y="4743450"/>
            <a:ext cx="9144000" cy="404813"/>
          </a:xfrm>
          <a:custGeom>
            <a:avLst/>
            <a:gdLst>
              <a:gd name="connsiteX0" fmla="*/ 0 w 9144000"/>
              <a:gd name="connsiteY0" fmla="*/ 0 h 216000"/>
              <a:gd name="connsiteX1" fmla="*/ 9144000 w 9144000"/>
              <a:gd name="connsiteY1" fmla="*/ 0 h 216000"/>
              <a:gd name="connsiteX2" fmla="*/ 9144000 w 9144000"/>
              <a:gd name="connsiteY2" fmla="*/ 216000 h 216000"/>
              <a:gd name="connsiteX3" fmla="*/ 0 w 9144000"/>
              <a:gd name="connsiteY3" fmla="*/ 216000 h 216000"/>
              <a:gd name="connsiteX4" fmla="*/ 0 w 9144000"/>
              <a:gd name="connsiteY4" fmla="*/ 0 h 216000"/>
              <a:gd name="connsiteX0" fmla="*/ 0 w 9144000"/>
              <a:gd name="connsiteY0" fmla="*/ 113792 h 329792"/>
              <a:gd name="connsiteX1" fmla="*/ 9144000 w 9144000"/>
              <a:gd name="connsiteY1" fmla="*/ 113792 h 329792"/>
              <a:gd name="connsiteX2" fmla="*/ 9144000 w 9144000"/>
              <a:gd name="connsiteY2" fmla="*/ 329792 h 329792"/>
              <a:gd name="connsiteX3" fmla="*/ 0 w 9144000"/>
              <a:gd name="connsiteY3" fmla="*/ 329792 h 329792"/>
              <a:gd name="connsiteX4" fmla="*/ 0 w 9144000"/>
              <a:gd name="connsiteY4" fmla="*/ 113792 h 329792"/>
              <a:gd name="connsiteX0" fmla="*/ 0 w 9144000"/>
              <a:gd name="connsiteY0" fmla="*/ 165719 h 381719"/>
              <a:gd name="connsiteX1" fmla="*/ 9144000 w 9144000"/>
              <a:gd name="connsiteY1" fmla="*/ 165719 h 381719"/>
              <a:gd name="connsiteX2" fmla="*/ 9144000 w 9144000"/>
              <a:gd name="connsiteY2" fmla="*/ 381719 h 381719"/>
              <a:gd name="connsiteX3" fmla="*/ 0 w 9144000"/>
              <a:gd name="connsiteY3" fmla="*/ 381719 h 381719"/>
              <a:gd name="connsiteX4" fmla="*/ 0 w 9144000"/>
              <a:gd name="connsiteY4" fmla="*/ 165719 h 381719"/>
              <a:gd name="connsiteX0" fmla="*/ 0 w 9144000"/>
              <a:gd name="connsiteY0" fmla="*/ 132628 h 348628"/>
              <a:gd name="connsiteX1" fmla="*/ 9144000 w 9144000"/>
              <a:gd name="connsiteY1" fmla="*/ 132628 h 348628"/>
              <a:gd name="connsiteX2" fmla="*/ 9144000 w 9144000"/>
              <a:gd name="connsiteY2" fmla="*/ 348628 h 348628"/>
              <a:gd name="connsiteX3" fmla="*/ 0 w 9144000"/>
              <a:gd name="connsiteY3" fmla="*/ 348628 h 348628"/>
              <a:gd name="connsiteX4" fmla="*/ 0 w 9144000"/>
              <a:gd name="connsiteY4" fmla="*/ 132628 h 348628"/>
              <a:gd name="connsiteX0" fmla="*/ 0 w 9144000"/>
              <a:gd name="connsiteY0" fmla="*/ 119048 h 335048"/>
              <a:gd name="connsiteX1" fmla="*/ 9144000 w 9144000"/>
              <a:gd name="connsiteY1" fmla="*/ 119048 h 335048"/>
              <a:gd name="connsiteX2" fmla="*/ 9144000 w 9144000"/>
              <a:gd name="connsiteY2" fmla="*/ 335048 h 335048"/>
              <a:gd name="connsiteX3" fmla="*/ 0 w 9144000"/>
              <a:gd name="connsiteY3" fmla="*/ 335048 h 335048"/>
              <a:gd name="connsiteX4" fmla="*/ 0 w 9144000"/>
              <a:gd name="connsiteY4" fmla="*/ 119048 h 335048"/>
              <a:gd name="connsiteX0" fmla="*/ 0 w 9144000"/>
              <a:gd name="connsiteY0" fmla="*/ 158633 h 374633"/>
              <a:gd name="connsiteX1" fmla="*/ 9144000 w 9144000"/>
              <a:gd name="connsiteY1" fmla="*/ 158633 h 374633"/>
              <a:gd name="connsiteX2" fmla="*/ 9144000 w 9144000"/>
              <a:gd name="connsiteY2" fmla="*/ 374633 h 374633"/>
              <a:gd name="connsiteX3" fmla="*/ 0 w 9144000"/>
              <a:gd name="connsiteY3" fmla="*/ 374633 h 374633"/>
              <a:gd name="connsiteX4" fmla="*/ 0 w 9144000"/>
              <a:gd name="connsiteY4" fmla="*/ 158633 h 374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374633">
                <a:moveTo>
                  <a:pt x="0" y="158633"/>
                </a:moveTo>
                <a:cubicBezTo>
                  <a:pt x="4165456" y="-109488"/>
                  <a:pt x="5852160" y="12329"/>
                  <a:pt x="9144000" y="158633"/>
                </a:cubicBezTo>
                <a:lnTo>
                  <a:pt x="9144000" y="374633"/>
                </a:lnTo>
                <a:lnTo>
                  <a:pt x="0" y="374633"/>
                </a:lnTo>
                <a:lnTo>
                  <a:pt x="0" y="15863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6" name="Oval 2287"/>
          <p:cNvSpPr/>
          <p:nvPr/>
        </p:nvSpPr>
        <p:spPr bwMode="auto">
          <a:xfrm>
            <a:off x="3943350" y="569913"/>
            <a:ext cx="1257300" cy="1257300"/>
          </a:xfrm>
          <a:prstGeom prst="ellipse">
            <a:avLst/>
          </a:prstGeom>
          <a:gradFill>
            <a:gsLst>
              <a:gs pos="0">
                <a:schemeClr val="bg1">
                  <a:lumMod val="85000"/>
                </a:schemeClr>
              </a:gs>
              <a:gs pos="100000">
                <a:schemeClr val="bg1"/>
              </a:gs>
            </a:gsLst>
            <a:lin ang="2700000" scaled="1"/>
          </a:gradFill>
          <a:ln w="15875">
            <a:gradFill>
              <a:gsLst>
                <a:gs pos="0">
                  <a:schemeClr val="bg1">
                    <a:lumMod val="95000"/>
                  </a:schemeClr>
                </a:gs>
                <a:gs pos="100000">
                  <a:schemeClr val="bg1">
                    <a:lumMod val="85000"/>
                  </a:schemeClr>
                </a:gs>
              </a:gsLst>
              <a:lin ang="5400000" scaled="1"/>
            </a:gradFill>
          </a:ln>
          <a:effectLst>
            <a:outerShdw blurRad="63500" dist="25400" dir="2700000" algn="tl" rotWithShape="0">
              <a:schemeClr val="tx1">
                <a:lumMod val="50000"/>
                <a:lumOff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solidFill>
                <a:prstClr val="white"/>
              </a:solidFill>
            </a:endParaRPr>
          </a:p>
        </p:txBody>
      </p:sp>
      <p:pic>
        <p:nvPicPr>
          <p:cNvPr id="10252"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990071" y="616634"/>
            <a:ext cx="1163857" cy="116385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127206" y="3229979"/>
            <a:ext cx="1951175" cy="369332"/>
          </a:xfrm>
          <a:prstGeom prst="rect">
            <a:avLst/>
          </a:prstGeom>
        </p:spPr>
        <p:txBody>
          <a:bodyPr wrap="none">
            <a:spAutoFit/>
          </a:bodyPr>
          <a:lstStyle/>
          <a:p>
            <a:pPr algn="ctr" eaLnBrk="1" fontAlgn="auto" hangingPunct="1">
              <a:lnSpc>
                <a:spcPct val="150000"/>
              </a:lnSpc>
              <a:spcBef>
                <a:spcPts val="0"/>
              </a:spcBef>
              <a:spcAft>
                <a:spcPts val="0"/>
              </a:spcAft>
              <a:defRPr/>
            </a:pP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导师</a:t>
            </a:r>
            <a:r>
              <a:rPr lang="zh-CN" altLang="en-US" sz="1200" dirty="0" smtClean="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：孙静 </a:t>
            </a:r>
            <a:r>
              <a:rPr lang="en-US" altLang="zh-CN" sz="1200" dirty="0" smtClean="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&amp; </a:t>
            </a:r>
            <a:r>
              <a:rPr lang="zh-CN" altLang="en-US" sz="1200" dirty="0" smtClean="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丁</a:t>
            </a:r>
            <a:r>
              <a:rPr lang="zh-CN" altLang="en-US" sz="1200" dirty="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rPr>
              <a:t>进良 教授</a:t>
            </a:r>
            <a:endParaRPr lang="en-US" altLang="zh-CN" sz="1200" dirty="0">
              <a:solidFill>
                <a:schemeClr val="tx1">
                  <a:lumMod val="85000"/>
                  <a:lumOff val="15000"/>
                </a:schemeClr>
              </a:solidFill>
              <a:latin typeface="华文楷体" panose="02010600040101010101" pitchFamily="2" charset="-122"/>
              <a:ea typeface="华文楷体" panose="02010600040101010101" pitchFamily="2" charset="-122"/>
              <a:cs typeface="Lao UI" panose="020B0502040204020203" pitchFamily="34" charset="0"/>
            </a:endParaRPr>
          </a:p>
        </p:txBody>
      </p:sp>
      <p:pic>
        <p:nvPicPr>
          <p:cNvPr id="10250" name="Picture 10" descr="C:\Users\JLDing\AppData\Local\Temp\KuaiZip\KuaiZip539dc305$.tmp\流程工业综合自动化国家重点实验室\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9163" y="4376738"/>
            <a:ext cx="23955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advClick="0" advTm="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7"/>
                                        </p:tgtEl>
                                        <p:attrNameLst>
                                          <p:attrName>style.visibility</p:attrName>
                                        </p:attrNameLst>
                                      </p:cBhvr>
                                      <p:to>
                                        <p:strVal val="visible"/>
                                      </p:to>
                                    </p:set>
                                    <p:anim calcmode="lin" valueType="num">
                                      <p:cBhvr>
                                        <p:cTn id="7" dur="150" fill="hold"/>
                                        <p:tgtEl>
                                          <p:spTgt spid="27"/>
                                        </p:tgtEl>
                                        <p:attrNameLst>
                                          <p:attrName>ppt_x</p:attrName>
                                        </p:attrNameLst>
                                      </p:cBhvr>
                                      <p:tavLst>
                                        <p:tav tm="0">
                                          <p:val>
                                            <p:strVal val="#ppt_x"/>
                                          </p:val>
                                        </p:tav>
                                        <p:tav tm="100000">
                                          <p:val>
                                            <p:strVal val="#ppt_x"/>
                                          </p:val>
                                        </p:tav>
                                      </p:tavLst>
                                    </p:anim>
                                    <p:anim calcmode="lin" valueType="num">
                                      <p:cBhvr>
                                        <p:cTn id="8" dur="150" fill="hold"/>
                                        <p:tgtEl>
                                          <p:spTgt spid="27"/>
                                        </p:tgtEl>
                                        <p:attrNameLst>
                                          <p:attrName>ppt_y</p:attrName>
                                        </p:attrNameLst>
                                      </p:cBhvr>
                                      <p:tavLst>
                                        <p:tav tm="0">
                                          <p:val>
                                            <p:strVal val="#ppt_y-#ppt_h/2"/>
                                          </p:val>
                                        </p:tav>
                                        <p:tav tm="100000">
                                          <p:val>
                                            <p:strVal val="#ppt_y"/>
                                          </p:val>
                                        </p:tav>
                                      </p:tavLst>
                                    </p:anim>
                                    <p:anim calcmode="lin" valueType="num">
                                      <p:cBhvr>
                                        <p:cTn id="9" dur="150" fill="hold"/>
                                        <p:tgtEl>
                                          <p:spTgt spid="27"/>
                                        </p:tgtEl>
                                        <p:attrNameLst>
                                          <p:attrName>ppt_w</p:attrName>
                                        </p:attrNameLst>
                                      </p:cBhvr>
                                      <p:tavLst>
                                        <p:tav tm="0">
                                          <p:val>
                                            <p:strVal val="#ppt_w"/>
                                          </p:val>
                                        </p:tav>
                                        <p:tav tm="100000">
                                          <p:val>
                                            <p:strVal val="#ppt_w"/>
                                          </p:val>
                                        </p:tav>
                                      </p:tavLst>
                                    </p:anim>
                                    <p:anim calcmode="lin" valueType="num">
                                      <p:cBhvr>
                                        <p:cTn id="10" dur="150" fill="hold"/>
                                        <p:tgtEl>
                                          <p:spTgt spid="27"/>
                                        </p:tgtEl>
                                        <p:attrNameLst>
                                          <p:attrName>ppt_h</p:attrName>
                                        </p:attrNameLst>
                                      </p:cBhvr>
                                      <p:tavLst>
                                        <p:tav tm="0">
                                          <p:val>
                                            <p:fltVal val="0"/>
                                          </p:val>
                                        </p:tav>
                                        <p:tav tm="100000">
                                          <p:val>
                                            <p:strVal val="#ppt_h"/>
                                          </p:val>
                                        </p:tav>
                                      </p:tavLst>
                                    </p:anim>
                                  </p:childTnLst>
                                </p:cTn>
                              </p:par>
                            </p:childTnLst>
                          </p:cTn>
                        </p:par>
                        <p:par>
                          <p:cTn id="11" fill="hold" nodeType="afterGroup">
                            <p:stCondLst>
                              <p:cond delay="1230"/>
                            </p:stCondLst>
                            <p:childTnLst>
                              <p:par>
                                <p:cTn id="12" presetID="22" presetClass="entr" presetSubtype="8"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250"/>
                                        <p:tgtEl>
                                          <p:spTgt spid="7"/>
                                        </p:tgtEl>
                                      </p:cBhvr>
                                    </p:animEffect>
                                  </p:childTnLst>
                                </p:cTn>
                              </p:par>
                            </p:childTnLst>
                          </p:cTn>
                        </p:par>
                        <p:par>
                          <p:cTn id="15" fill="hold" nodeType="afterGroup">
                            <p:stCondLst>
                              <p:cond delay="1480"/>
                            </p:stCondLst>
                            <p:childTnLst>
                              <p:par>
                                <p:cTn id="16" presetID="22" presetClass="entr" presetSubtype="8"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2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5998" y="996898"/>
            <a:ext cx="8156576" cy="302390"/>
          </a:xfrm>
          <a:prstGeom prst="rect">
            <a:avLst/>
          </a:prstGeom>
        </p:spPr>
        <p:txBody>
          <a:bodyPr>
            <a:spAutoFit/>
          </a:bodyPr>
          <a:lstStyle/>
          <a:p>
            <a:pPr indent="-171450" algn="just">
              <a:lnSpc>
                <a:spcPct val="130000"/>
              </a:lnSpc>
              <a:spcAft>
                <a:spcPts val="0"/>
              </a:spcAft>
              <a:buClr>
                <a:srgbClr val="C00000"/>
              </a:buClr>
              <a:buFont typeface="Wingdings" panose="05000000000000000000" pitchFamily="2" charset="2"/>
              <a:buChar char="p"/>
              <a:defRPr/>
            </a:pPr>
            <a:r>
              <a:rPr lang="zh-CN" altLang="en-US" sz="1050" b="1" dirty="0">
                <a:solidFill>
                  <a:srgbClr val="C00000"/>
                </a:solidFill>
                <a:latin typeface="华文楷体" panose="02010600040101010101" pitchFamily="2" charset="-122"/>
                <a:ea typeface="华文楷体" panose="02010600040101010101" pitchFamily="2" charset="-122"/>
              </a:rPr>
              <a:t>宽度与深度的拓展（</a:t>
            </a:r>
            <a:r>
              <a:rPr lang="en-US" altLang="zh-CN" sz="1050" b="1" dirty="0">
                <a:solidFill>
                  <a:srgbClr val="C00000"/>
                </a:solidFill>
                <a:latin typeface="华文楷体" panose="02010600040101010101" pitchFamily="2" charset="-122"/>
                <a:ea typeface="华文楷体" panose="02010600040101010101" pitchFamily="2" charset="-122"/>
              </a:rPr>
              <a:t>the size of deep neural network</a:t>
            </a:r>
            <a:r>
              <a:rPr lang="zh-CN" altLang="en-US" sz="1050" b="1" dirty="0">
                <a:solidFill>
                  <a:srgbClr val="C00000"/>
                </a:solidFill>
                <a:latin typeface="华文楷体" panose="02010600040101010101" pitchFamily="2" charset="-122"/>
                <a:ea typeface="华文楷体" panose="02010600040101010101" pitchFamily="2" charset="-122"/>
              </a:rPr>
              <a:t>）</a:t>
            </a:r>
            <a:endParaRPr lang="en-US" altLang="zh-CN" sz="1050" b="1" dirty="0">
              <a:solidFill>
                <a:srgbClr val="C00000"/>
              </a:solidFill>
              <a:latin typeface="华文楷体" panose="02010600040101010101" pitchFamily="2" charset="-122"/>
              <a:ea typeface="华文楷体" panose="02010600040101010101" pitchFamily="2" charset="-122"/>
            </a:endParaRPr>
          </a:p>
        </p:txBody>
      </p:sp>
      <p:sp>
        <p:nvSpPr>
          <p:cNvPr id="7" name="矩形 6"/>
          <p:cNvSpPr/>
          <p:nvPr/>
        </p:nvSpPr>
        <p:spPr>
          <a:xfrm>
            <a:off x="9525" y="1286513"/>
            <a:ext cx="8658225" cy="722313"/>
          </a:xfrm>
          <a:prstGeom prst="rect">
            <a:avLst/>
          </a:prstGeom>
        </p:spPr>
        <p:txBody>
          <a:bodyPr>
            <a:spAutoFit/>
          </a:bodyPr>
          <a:lstStyle/>
          <a:p>
            <a:pPr marL="438150" indent="-171450" algn="just">
              <a:lnSpc>
                <a:spcPct val="130000"/>
              </a:lnSpc>
              <a:spcAft>
                <a:spcPts val="0"/>
              </a:spcAft>
              <a:buClr>
                <a:srgbClr val="C00000"/>
              </a:buClr>
              <a:buFont typeface="Wingdings" panose="05000000000000000000" pitchFamily="2" charset="2"/>
              <a:buChar char="Ø"/>
              <a:defRPr/>
            </a:pPr>
            <a:r>
              <a:rPr lang="zh-CN" altLang="en-US" sz="1050" b="1" dirty="0">
                <a:solidFill>
                  <a:srgbClr val="FF0000"/>
                </a:solidFill>
                <a:latin typeface="华文楷体" panose="02010600040101010101" pitchFamily="2" charset="-122"/>
                <a:ea typeface="华文楷体" panose="02010600040101010101" pitchFamily="2" charset="-122"/>
              </a:rPr>
              <a:t>网络搭建的层数：</a:t>
            </a:r>
            <a:r>
              <a:rPr lang="zh-CN" altLang="en-US" sz="1050" dirty="0">
                <a:latin typeface="华文楷体" panose="02010600040101010101" pitchFamily="2" charset="-122"/>
                <a:ea typeface="华文楷体" panose="02010600040101010101" pitchFamily="2" charset="-122"/>
              </a:rPr>
              <a:t>深度模型的特征所在，而</a:t>
            </a:r>
            <a:r>
              <a:rPr lang="zh-CN" altLang="en-US" sz="1050" b="1" dirty="0">
                <a:solidFill>
                  <a:srgbClr val="FF0000"/>
                </a:solidFill>
                <a:latin typeface="华文楷体" panose="02010600040101010101" pitchFamily="2" charset="-122"/>
                <a:ea typeface="华文楷体" panose="02010600040101010101" pitchFamily="2" charset="-122"/>
              </a:rPr>
              <a:t>网络搭建的越深，模型越难以训练</a:t>
            </a:r>
            <a:r>
              <a:rPr lang="zh-CN" altLang="en-US" sz="1050" dirty="0">
                <a:latin typeface="华文楷体" panose="02010600040101010101" pitchFamily="2" charset="-122"/>
                <a:ea typeface="华文楷体" panose="02010600040101010101" pitchFamily="2" charset="-122"/>
              </a:rPr>
              <a:t>。而通过</a:t>
            </a:r>
            <a:r>
              <a:rPr lang="zh-CN" altLang="en-US" sz="1050" b="1" dirty="0">
                <a:solidFill>
                  <a:srgbClr val="FF0000"/>
                </a:solidFill>
                <a:latin typeface="华文楷体" panose="02010600040101010101" pitchFamily="2" charset="-122"/>
                <a:ea typeface="华文楷体" panose="02010600040101010101" pitchFamily="2" charset="-122"/>
              </a:rPr>
              <a:t>改变梯度流动方向</a:t>
            </a:r>
            <a:r>
              <a:rPr lang="zh-CN" altLang="en-US" sz="1050" dirty="0">
                <a:latin typeface="华文楷体" panose="02010600040101010101" pitchFamily="2" charset="-122"/>
                <a:ea typeface="华文楷体" panose="02010600040101010101" pitchFamily="2" charset="-122"/>
              </a:rPr>
              <a:t>的连接方式，使得深度取得极大的提高，与此同时，一个重要问题正在凸显：深度模型的深度是不是越深越好？残差神经网络与</a:t>
            </a:r>
            <a:r>
              <a:rPr lang="en-US" altLang="zh-CN" sz="1050" dirty="0">
                <a:latin typeface="华文楷体" panose="02010600040101010101" pitchFamily="2" charset="-122"/>
                <a:ea typeface="华文楷体" panose="02010600040101010101" pitchFamily="2" charset="-122"/>
              </a:rPr>
              <a:t>DenseNet</a:t>
            </a:r>
            <a:r>
              <a:rPr lang="zh-CN" altLang="en-US" sz="1050" dirty="0">
                <a:latin typeface="华文楷体" panose="02010600040101010101" pitchFamily="2" charset="-122"/>
                <a:ea typeface="华文楷体" panose="02010600040101010101" pitchFamily="2" charset="-122"/>
              </a:rPr>
              <a:t>则极力将深度推向极致，而分型网络与随机深度网络（残差神经网络改进版本）则</a:t>
            </a:r>
            <a:r>
              <a:rPr lang="zh-CN" altLang="en-US" sz="1050" b="1" dirty="0">
                <a:solidFill>
                  <a:srgbClr val="FF0000"/>
                </a:solidFill>
                <a:latin typeface="华文楷体" panose="02010600040101010101" pitchFamily="2" charset="-122"/>
                <a:ea typeface="华文楷体" panose="02010600040101010101" pitchFamily="2" charset="-122"/>
              </a:rPr>
              <a:t>将深度随机化</a:t>
            </a:r>
            <a:r>
              <a:rPr lang="zh-CN" altLang="en-US" sz="1050" dirty="0">
                <a:latin typeface="华文楷体" panose="02010600040101010101" pitchFamily="2" charset="-122"/>
                <a:ea typeface="华文楷体" panose="02010600040101010101" pitchFamily="2" charset="-122"/>
              </a:rPr>
              <a:t>。目前，如何根据样本集及当前结构选择合适的层数是个不小的挑战；</a:t>
            </a:r>
            <a:endParaRPr lang="en-US" altLang="zh-CN" sz="1050" dirty="0">
              <a:latin typeface="华文楷体" panose="02010600040101010101" pitchFamily="2" charset="-122"/>
              <a:ea typeface="华文楷体" panose="02010600040101010101" pitchFamily="2" charset="-122"/>
            </a:endParaRPr>
          </a:p>
        </p:txBody>
      </p:sp>
      <p:sp>
        <p:nvSpPr>
          <p:cNvPr id="8" name="矩形 7"/>
          <p:cNvSpPr/>
          <p:nvPr/>
        </p:nvSpPr>
        <p:spPr>
          <a:xfrm>
            <a:off x="9525" y="2081851"/>
            <a:ext cx="8658225" cy="512448"/>
          </a:xfrm>
          <a:prstGeom prst="rect">
            <a:avLst/>
          </a:prstGeom>
        </p:spPr>
        <p:txBody>
          <a:bodyPr>
            <a:spAutoFit/>
          </a:bodyPr>
          <a:lstStyle/>
          <a:p>
            <a:pPr marL="438150" indent="-171450" algn="just">
              <a:lnSpc>
                <a:spcPct val="130000"/>
              </a:lnSpc>
              <a:spcAft>
                <a:spcPts val="0"/>
              </a:spcAft>
              <a:buClr>
                <a:srgbClr val="C00000"/>
              </a:buClr>
              <a:buFont typeface="Wingdings" panose="05000000000000000000" pitchFamily="2" charset="2"/>
              <a:buChar char="Ø"/>
              <a:defRPr/>
            </a:pPr>
            <a:r>
              <a:rPr lang="zh-CN" altLang="en-US" sz="1050" b="1" dirty="0">
                <a:solidFill>
                  <a:srgbClr val="FF0000"/>
                </a:solidFill>
                <a:latin typeface="华文楷体" panose="02010600040101010101" pitchFamily="2" charset="-122"/>
                <a:ea typeface="华文楷体" panose="02010600040101010101" pitchFamily="2" charset="-122"/>
              </a:rPr>
              <a:t>宽度上的提高： </a:t>
            </a:r>
            <a:r>
              <a:rPr lang="zh-CN" altLang="zh-CN" sz="1050" dirty="0">
                <a:latin typeface="华文楷体" panose="02010600040101010101" pitchFamily="2" charset="-122"/>
                <a:ea typeface="华文楷体" panose="02010600040101010101" pitchFamily="2" charset="-122"/>
              </a:rPr>
              <a:t>相比于</a:t>
            </a:r>
            <a:r>
              <a:rPr lang="en-US" altLang="zh-CN" sz="1050" b="1" dirty="0">
                <a:solidFill>
                  <a:srgbClr val="FF0000"/>
                </a:solidFill>
                <a:latin typeface="华文楷体" panose="02010600040101010101" pitchFamily="2" charset="-122"/>
                <a:ea typeface="华文楷体" panose="02010600040101010101" pitchFamily="2" charset="-122"/>
              </a:rPr>
              <a:t>VGG16</a:t>
            </a:r>
            <a:r>
              <a:rPr lang="zh-CN" altLang="zh-CN" sz="1050" b="1" dirty="0">
                <a:solidFill>
                  <a:srgbClr val="FF0000"/>
                </a:solidFill>
                <a:latin typeface="华文楷体" panose="02010600040101010101" pitchFamily="2" charset="-122"/>
                <a:ea typeface="华文楷体" panose="02010600040101010101" pitchFamily="2" charset="-122"/>
              </a:rPr>
              <a:t>、</a:t>
            </a:r>
            <a:r>
              <a:rPr lang="en-US" altLang="zh-CN" sz="1050" b="1" dirty="0">
                <a:solidFill>
                  <a:srgbClr val="FF0000"/>
                </a:solidFill>
                <a:latin typeface="华文楷体" panose="02010600040101010101" pitchFamily="2" charset="-122"/>
                <a:ea typeface="华文楷体" panose="02010600040101010101" pitchFamily="2" charset="-122"/>
              </a:rPr>
              <a:t>VGG19</a:t>
            </a:r>
            <a:r>
              <a:rPr lang="zh-CN" altLang="zh-CN" sz="1050" dirty="0">
                <a:latin typeface="华文楷体" panose="02010600040101010101" pitchFamily="2" charset="-122"/>
                <a:ea typeface="华文楷体" panose="02010600040101010101" pitchFamily="2" charset="-122"/>
              </a:rPr>
              <a:t>参数数量达到</a:t>
            </a:r>
            <a:r>
              <a:rPr lang="en-US" altLang="zh-CN" sz="1050" dirty="0">
                <a:latin typeface="华文楷体" panose="02010600040101010101" pitchFamily="2" charset="-122"/>
                <a:ea typeface="华文楷体" panose="02010600040101010101" pitchFamily="2" charset="-122"/>
              </a:rPr>
              <a:t>135M</a:t>
            </a:r>
            <a:r>
              <a:rPr lang="zh-CN" altLang="zh-CN" sz="1050" dirty="0">
                <a:latin typeface="华文楷体" panose="02010600040101010101" pitchFamily="2" charset="-122"/>
                <a:ea typeface="华文楷体" panose="02010600040101010101" pitchFamily="2" charset="-122"/>
              </a:rPr>
              <a:t>的模型，</a:t>
            </a:r>
            <a:r>
              <a:rPr lang="en-US" altLang="zh-CN" sz="1050" b="1" dirty="0">
                <a:solidFill>
                  <a:srgbClr val="FF0000"/>
                </a:solidFill>
                <a:latin typeface="华文楷体" panose="02010600040101010101" pitchFamily="2" charset="-122"/>
                <a:ea typeface="华文楷体" panose="02010600040101010101" pitchFamily="2" charset="-122"/>
              </a:rPr>
              <a:t>GoogLeNet</a:t>
            </a:r>
            <a:r>
              <a:rPr lang="zh-CN" altLang="zh-CN" sz="1050" dirty="0">
                <a:latin typeface="华文楷体" panose="02010600040101010101" pitchFamily="2" charset="-122"/>
                <a:ea typeface="华文楷体" panose="02010600040101010101" pitchFamily="2" charset="-122"/>
              </a:rPr>
              <a:t>提出一种</a:t>
            </a:r>
            <a:r>
              <a:rPr lang="en-US" altLang="zh-CN" sz="1050" dirty="0">
                <a:latin typeface="华文楷体" panose="02010600040101010101" pitchFamily="2" charset="-122"/>
                <a:ea typeface="华文楷体" panose="02010600040101010101" pitchFamily="2" charset="-122"/>
              </a:rPr>
              <a:t>Inception</a:t>
            </a:r>
            <a:r>
              <a:rPr lang="zh-CN" altLang="zh-CN" sz="1050" dirty="0">
                <a:latin typeface="华文楷体" panose="02010600040101010101" pitchFamily="2" charset="-122"/>
                <a:ea typeface="华文楷体" panose="02010600040101010101" pitchFamily="2" charset="-122"/>
              </a:rPr>
              <a:t>轻量化结构，将</a:t>
            </a:r>
            <a:r>
              <a:rPr lang="zh-CN" altLang="zh-CN" sz="1050" b="1" dirty="0">
                <a:solidFill>
                  <a:srgbClr val="FF0000"/>
                </a:solidFill>
                <a:latin typeface="华文楷体" panose="02010600040101010101" pitchFamily="2" charset="-122"/>
                <a:ea typeface="华文楷体" panose="02010600040101010101" pitchFamily="2" charset="-122"/>
              </a:rPr>
              <a:t>不同视野的特征层</a:t>
            </a:r>
            <a:r>
              <a:rPr lang="zh-CN" altLang="zh-CN" sz="1050" dirty="0">
                <a:latin typeface="华文楷体" panose="02010600040101010101" pitchFamily="2" charset="-122"/>
                <a:ea typeface="华文楷体" panose="02010600040101010101" pitchFamily="2" charset="-122"/>
              </a:rPr>
              <a:t>放在一起，使得深度学习的模型在宽度上有所提升</a:t>
            </a:r>
            <a:r>
              <a:rPr lang="zh-CN" altLang="en-US" sz="1050" dirty="0">
                <a:latin typeface="华文楷体" panose="02010600040101010101" pitchFamily="2" charset="-122"/>
                <a:ea typeface="华文楷体" panose="02010600040101010101" pitchFamily="2" charset="-122"/>
              </a:rPr>
              <a:t>，</a:t>
            </a:r>
            <a:r>
              <a:rPr lang="en-US" altLang="zh-CN" sz="1050" dirty="0">
                <a:latin typeface="华文楷体" panose="02010600040101010101" pitchFamily="2" charset="-122"/>
                <a:ea typeface="华文楷体" panose="02010600040101010101" pitchFamily="2" charset="-122"/>
              </a:rPr>
              <a:t>2017</a:t>
            </a:r>
            <a:r>
              <a:rPr lang="zh-CN" altLang="en-US" sz="1050" dirty="0">
                <a:latin typeface="华文楷体" panose="02010600040101010101" pitchFamily="2" charset="-122"/>
                <a:ea typeface="华文楷体" panose="02010600040101010101" pitchFamily="2" charset="-122"/>
              </a:rPr>
              <a:t>年</a:t>
            </a:r>
            <a:r>
              <a:rPr lang="en-US" altLang="zh-CN" sz="1050" dirty="0">
                <a:latin typeface="华文楷体" panose="02010600040101010101" pitchFamily="2" charset="-122"/>
                <a:ea typeface="华文楷体" panose="02010600040101010101" pitchFamily="2" charset="-122"/>
              </a:rPr>
              <a:t>FractalNet</a:t>
            </a:r>
            <a:r>
              <a:rPr lang="zh-CN" altLang="en-US" sz="1050" b="1" dirty="0">
                <a:solidFill>
                  <a:srgbClr val="FF0000"/>
                </a:solidFill>
                <a:latin typeface="华文楷体" panose="02010600040101010101" pitchFamily="2" charset="-122"/>
                <a:ea typeface="华文楷体" panose="02010600040101010101" pitchFamily="2" charset="-122"/>
              </a:rPr>
              <a:t>分形方法</a:t>
            </a:r>
            <a:r>
              <a:rPr lang="zh-CN" altLang="en-US" sz="1050" dirty="0">
                <a:latin typeface="华文楷体" panose="02010600040101010101" pitchFamily="2" charset="-122"/>
                <a:ea typeface="华文楷体" panose="02010600040101010101" pitchFamily="2" charset="-122"/>
              </a:rPr>
              <a:t>搭建神经网络，在的提高深度不变的情况下，宽度同样获得极大</a:t>
            </a:r>
            <a:endParaRPr lang="en-US" altLang="zh-CN" sz="1050" dirty="0">
              <a:latin typeface="华文楷体" panose="02010600040101010101" pitchFamily="2" charset="-122"/>
              <a:ea typeface="华文楷体" panose="02010600040101010101" pitchFamily="2" charset="-122"/>
            </a:endParaRPr>
          </a:p>
        </p:txBody>
      </p:sp>
      <p:sp>
        <p:nvSpPr>
          <p:cNvPr id="9" name="矩形 8"/>
          <p:cNvSpPr/>
          <p:nvPr/>
        </p:nvSpPr>
        <p:spPr>
          <a:xfrm>
            <a:off x="101600" y="983301"/>
            <a:ext cx="8820150" cy="1920875"/>
          </a:xfrm>
          <a:prstGeom prst="rect">
            <a:avLst/>
          </a:prstGeom>
          <a:noFill/>
          <a:ln w="12700">
            <a:solidFill>
              <a:srgbClr val="BF131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sp>
        <p:nvSpPr>
          <p:cNvPr id="10" name="矩形 9"/>
          <p:cNvSpPr/>
          <p:nvPr/>
        </p:nvSpPr>
        <p:spPr>
          <a:xfrm>
            <a:off x="101600" y="2978788"/>
            <a:ext cx="8820150" cy="200977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pic>
        <p:nvPicPr>
          <p:cNvPr id="11"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450" y="3016888"/>
            <a:ext cx="68389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p:cNvSpPr/>
          <p:nvPr/>
        </p:nvSpPr>
        <p:spPr>
          <a:xfrm>
            <a:off x="314325" y="3289938"/>
            <a:ext cx="3146425" cy="254000"/>
          </a:xfrm>
          <a:prstGeom prst="rect">
            <a:avLst/>
          </a:prstGeom>
        </p:spPr>
        <p:txBody>
          <a:bodyPr wrap="none">
            <a:spAutoFit/>
          </a:bodyPr>
          <a:lstStyle/>
          <a:p>
            <a:pPr>
              <a:defRPr/>
            </a:pPr>
            <a:r>
              <a:rPr lang="zh-CN" altLang="zh-CN" sz="1050">
                <a:latin typeface="华文楷体" panose="02010600040101010101" pitchFamily="2" charset="-122"/>
                <a:ea typeface="华文楷体" panose="02010600040101010101" pitchFamily="2" charset="-122"/>
                <a:cs typeface="Times New Roman" panose="02020603050405020304" pitchFamily="18" charset="0"/>
              </a:rPr>
              <a:t>不同的混合功能结构增强的卷积的提取特征的能力</a:t>
            </a:r>
            <a:endParaRPr lang="zh-CN" altLang="en-US" sz="1050">
              <a:latin typeface="华文楷体" panose="02010600040101010101" pitchFamily="2" charset="-122"/>
              <a:ea typeface="华文楷体" panose="02010600040101010101" pitchFamily="2" charset="-122"/>
            </a:endParaRPr>
          </a:p>
        </p:txBody>
      </p:sp>
      <p:sp>
        <p:nvSpPr>
          <p:cNvPr id="13" name="矩形 12"/>
          <p:cNvSpPr/>
          <p:nvPr/>
        </p:nvSpPr>
        <p:spPr>
          <a:xfrm>
            <a:off x="126591" y="2997613"/>
            <a:ext cx="7772809" cy="302390"/>
          </a:xfrm>
          <a:prstGeom prst="rect">
            <a:avLst/>
          </a:prstGeom>
        </p:spPr>
        <p:txBody>
          <a:bodyPr wrap="square">
            <a:spAutoFit/>
          </a:bodyPr>
          <a:lstStyle/>
          <a:p>
            <a:pPr indent="-171450" algn="just">
              <a:lnSpc>
                <a:spcPct val="130000"/>
              </a:lnSpc>
              <a:spcAft>
                <a:spcPts val="0"/>
              </a:spcAft>
              <a:buClr>
                <a:srgbClr val="C00000"/>
              </a:buClr>
              <a:buFont typeface="Wingdings" panose="05000000000000000000" pitchFamily="2" charset="2"/>
              <a:buChar char="p"/>
            </a:pPr>
            <a:r>
              <a:rPr lang="zh-CN" altLang="zh-CN" sz="1050" b="1" dirty="0">
                <a:solidFill>
                  <a:srgbClr val="C00000"/>
                </a:solidFill>
                <a:latin typeface="华文楷体" panose="02010600040101010101" pitchFamily="2" charset="-122"/>
                <a:ea typeface="华文楷体" panose="02010600040101010101" pitchFamily="2" charset="-122"/>
              </a:rPr>
              <a:t>混合功能块（</a:t>
            </a:r>
            <a:r>
              <a:rPr lang="en-US" altLang="zh-CN" sz="1050" b="1" dirty="0">
                <a:solidFill>
                  <a:srgbClr val="C00000"/>
                </a:solidFill>
                <a:latin typeface="华文楷体" panose="02010600040101010101" pitchFamily="2" charset="-122"/>
                <a:ea typeface="华文楷体" panose="02010600040101010101" pitchFamily="2" charset="-122"/>
              </a:rPr>
              <a:t>Block Tricks</a:t>
            </a:r>
            <a:r>
              <a:rPr lang="zh-CN" altLang="zh-CN" sz="1050" b="1" dirty="0">
                <a:solidFill>
                  <a:srgbClr val="C00000"/>
                </a:solidFill>
                <a:latin typeface="华文楷体" panose="02010600040101010101" pitchFamily="2" charset="-122"/>
                <a:ea typeface="华文楷体" panose="02010600040101010101" pitchFamily="2" charset="-122"/>
              </a:rPr>
              <a:t>）</a:t>
            </a:r>
            <a:endParaRPr lang="en-US" altLang="zh-CN" sz="1050" b="1" dirty="0">
              <a:solidFill>
                <a:srgbClr val="C00000"/>
              </a:solidFill>
              <a:latin typeface="华文楷体" panose="02010600040101010101" pitchFamily="2" charset="-122"/>
              <a:ea typeface="华文楷体" panose="02010600040101010101" pitchFamily="2" charset="-122"/>
            </a:endParaRPr>
          </a:p>
        </p:txBody>
      </p:sp>
      <p:sp>
        <p:nvSpPr>
          <p:cNvPr id="14" name="矩形 13"/>
          <p:cNvSpPr/>
          <p:nvPr/>
        </p:nvSpPr>
        <p:spPr>
          <a:xfrm>
            <a:off x="-8259" y="533316"/>
            <a:ext cx="2141933"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深度</a:t>
            </a:r>
            <a:r>
              <a:rPr lang="zh-CN" altLang="en-US" sz="1050" b="1" dirty="0" smtClean="0">
                <a:solidFill>
                  <a:srgbClr val="BF1313"/>
                </a:solidFill>
                <a:latin typeface="华文楷体" panose="02010600040101010101" pitchFamily="2" charset="-122"/>
                <a:ea typeface="华文楷体" panose="02010600040101010101" pitchFamily="2" charset="-122"/>
              </a:rPr>
              <a:t>神经网络模型的主要特征</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15" name="组合 14"/>
          <p:cNvGrpSpPr>
            <a:grpSpLocks/>
          </p:cNvGrpSpPr>
          <p:nvPr/>
        </p:nvGrpSpPr>
        <p:grpSpPr bwMode="auto">
          <a:xfrm>
            <a:off x="0" y="831948"/>
            <a:ext cx="9140825" cy="58738"/>
            <a:chOff x="0" y="942975"/>
            <a:chExt cx="9140825" cy="58403"/>
          </a:xfrm>
        </p:grpSpPr>
        <p:cxnSp>
          <p:nvCxnSpPr>
            <p:cNvPr id="16" name="直接连接符 15"/>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2" name="矩形 1"/>
          <p:cNvSpPr/>
          <p:nvPr/>
        </p:nvSpPr>
        <p:spPr>
          <a:xfrm>
            <a:off x="1348740" y="3543939"/>
            <a:ext cx="1584960" cy="133286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23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rgbClr val="C00000"/>
                </a:solidFill>
                <a:latin typeface="华文楷体" panose="02010600040101010101" pitchFamily="2" charset="-122"/>
                <a:ea typeface="华文楷体" panose="02010600040101010101" pitchFamily="2" charset="-122"/>
              </a:rPr>
              <a:t>问题描述</a:t>
            </a:r>
            <a:endParaRPr lang="zh-CN" altLang="en-US" sz="1400" dirty="0">
              <a:solidFill>
                <a:srgbClr val="C00000"/>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C00000"/>
                  </a:solidFill>
                  <a:latin typeface="华文楷体" panose="02010600040101010101" pitchFamily="2" charset="-122"/>
                  <a:ea typeface="华文楷体" panose="02010600040101010101" pitchFamily="2" charset="-122"/>
                </a:rPr>
                <a:t>3</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09262"/>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0"/>
                                        </p:tgtEl>
                                      </p:cBhvr>
                                    </p:animEffect>
                                    <p:animScale>
                                      <p:cBhvr>
                                        <p:cTn id="7" dur="250" autoRev="1" fill="hold"/>
                                        <p:tgtEl>
                                          <p:spTgt spid="2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1"/>
                                        </p:tgtEl>
                                      </p:cBhvr>
                                    </p:animEffect>
                                    <p:animScale>
                                      <p:cBhvr>
                                        <p:cTn id="10"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307164599"/>
              </p:ext>
            </p:extLst>
          </p:nvPr>
        </p:nvGraphicFramePr>
        <p:xfrm>
          <a:off x="366419" y="1297086"/>
          <a:ext cx="4313704" cy="3124888"/>
        </p:xfrm>
        <a:graphic>
          <a:graphicData uri="http://schemas.openxmlformats.org/presentationml/2006/ole">
            <mc:AlternateContent xmlns:mc="http://schemas.openxmlformats.org/markup-compatibility/2006">
              <mc:Choice xmlns:v="urn:schemas-microsoft-com:vml" Requires="v">
                <p:oleObj spid="_x0000_s39056" name="Visio" r:id="rId3" imgW="3628966" imgH="2628990" progId="Visio.Drawing.15">
                  <p:embed/>
                </p:oleObj>
              </mc:Choice>
              <mc:Fallback>
                <p:oleObj name="Visio" r:id="rId3" imgW="3628966" imgH="2628990" progId="Visio.Drawing.15">
                  <p:embed/>
                  <p:pic>
                    <p:nvPicPr>
                      <p:cNvPr id="0" name=""/>
                      <p:cNvPicPr/>
                      <p:nvPr/>
                    </p:nvPicPr>
                    <p:blipFill>
                      <a:blip r:embed="rId4"/>
                      <a:stretch>
                        <a:fillRect/>
                      </a:stretch>
                    </p:blipFill>
                    <p:spPr>
                      <a:xfrm>
                        <a:off x="366419" y="1297086"/>
                        <a:ext cx="4313704" cy="3124888"/>
                      </a:xfrm>
                      <a:prstGeom prst="rect">
                        <a:avLst/>
                      </a:prstGeom>
                    </p:spPr>
                  </p:pic>
                </p:oleObj>
              </mc:Fallback>
            </mc:AlternateContent>
          </a:graphicData>
        </a:graphic>
      </p:graphicFrame>
      <p:sp>
        <p:nvSpPr>
          <p:cNvPr id="3" name="矩形 2"/>
          <p:cNvSpPr/>
          <p:nvPr/>
        </p:nvSpPr>
        <p:spPr>
          <a:xfrm>
            <a:off x="244673" y="2584450"/>
            <a:ext cx="4557196" cy="4826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259" y="533316"/>
            <a:ext cx="2949846"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复杂工业过程中运行指标动态校正问题描述</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5" name="组合 4"/>
          <p:cNvGrpSpPr>
            <a:grpSpLocks/>
          </p:cNvGrpSpPr>
          <p:nvPr/>
        </p:nvGrpSpPr>
        <p:grpSpPr bwMode="auto">
          <a:xfrm>
            <a:off x="0" y="831948"/>
            <a:ext cx="9140825" cy="58738"/>
            <a:chOff x="0" y="942975"/>
            <a:chExt cx="9140825" cy="58403"/>
          </a:xfrm>
        </p:grpSpPr>
        <p:cxnSp>
          <p:nvCxnSpPr>
            <p:cNvPr id="6" name="直接连接符 5"/>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cxnSp>
        <p:nvCxnSpPr>
          <p:cNvPr id="9" name="直接连接符 8"/>
          <p:cNvCxnSpPr/>
          <p:nvPr/>
        </p:nvCxnSpPr>
        <p:spPr>
          <a:xfrm>
            <a:off x="5207000" y="831948"/>
            <a:ext cx="0" cy="4311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3" idx="3"/>
          </p:cNvCxnSpPr>
          <p:nvPr/>
        </p:nvCxnSpPr>
        <p:spPr>
          <a:xfrm flipH="1" flipV="1">
            <a:off x="3740150" y="1695450"/>
            <a:ext cx="1061719" cy="1130300"/>
          </a:xfrm>
          <a:prstGeom prst="bentConnector4">
            <a:avLst>
              <a:gd name="adj1" fmla="val -21531"/>
              <a:gd name="adj2" fmla="val 99438"/>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5207000" y="871636"/>
            <a:ext cx="1679418" cy="254000"/>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问题描述</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22" name="矩形 21"/>
          <p:cNvSpPr/>
          <p:nvPr/>
        </p:nvSpPr>
        <p:spPr>
          <a:xfrm>
            <a:off x="5313450" y="1115840"/>
            <a:ext cx="3754350" cy="1454244"/>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典型控制层级结构：由科技部门根据生产目标计算</a:t>
            </a:r>
            <a:r>
              <a:rPr lang="en-US" altLang="zh-CN" sz="1050" dirty="0" smtClean="0">
                <a:latin typeface="华文楷体" panose="02010600040101010101" pitchFamily="2" charset="-122"/>
                <a:ea typeface="华文楷体" panose="02010600040101010101" pitchFamily="2" charset="-122"/>
              </a:rPr>
              <a:t>PAS</a:t>
            </a:r>
            <a:r>
              <a:rPr lang="zh-CN" altLang="en-US" sz="1050" dirty="0" smtClean="0">
                <a:latin typeface="华文楷体" panose="02010600040101010101" pitchFamily="2" charset="-122"/>
                <a:ea typeface="华文楷体" panose="02010600040101010101" pitchFamily="2" charset="-122"/>
              </a:rPr>
              <a:t>的设定值，并根据</a:t>
            </a:r>
            <a:r>
              <a:rPr lang="en-US" altLang="zh-CN" sz="1050" dirty="0" smtClean="0">
                <a:latin typeface="华文楷体" panose="02010600040101010101" pitchFamily="2" charset="-122"/>
                <a:ea typeface="华文楷体" panose="02010600040101010101" pitchFamily="2" charset="-122"/>
              </a:rPr>
              <a:t>PAS</a:t>
            </a:r>
            <a:r>
              <a:rPr lang="zh-CN" altLang="en-US" sz="1050" dirty="0" smtClean="0">
                <a:latin typeface="华文楷体" panose="02010600040101010101" pitchFamily="2" charset="-122"/>
                <a:ea typeface="华文楷体" panose="02010600040101010101" pitchFamily="2" charset="-122"/>
              </a:rPr>
              <a:t>输出由</a:t>
            </a:r>
            <a:r>
              <a:rPr lang="en-US" altLang="zh-CN" sz="1050" dirty="0" smtClean="0">
                <a:latin typeface="华文楷体" panose="02010600040101010101" pitchFamily="2" charset="-122"/>
                <a:ea typeface="华文楷体" panose="02010600040101010101" pitchFamily="2" charset="-122"/>
              </a:rPr>
              <a:t>PCL</a:t>
            </a:r>
            <a:r>
              <a:rPr lang="zh-CN" altLang="en-US" sz="1050" dirty="0" smtClean="0">
                <a:latin typeface="华文楷体" panose="02010600040101010101" pitchFamily="2" charset="-122"/>
                <a:ea typeface="华文楷体" panose="02010600040101010101" pitchFamily="2" charset="-122"/>
              </a:rPr>
              <a:t>层执行具体动作</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运行指标的决策：根据生产工艺要求与生产经验，由工艺工程师测算与试验得到，不会轻易改变</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复杂工业生产中不确定性干扰的存在：原料性质波动、生产状况多变</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综合生产指标难以达到目标设定值</a:t>
            </a:r>
            <a:endParaRPr lang="en-US" altLang="zh-CN" sz="1050" dirty="0" smtClean="0">
              <a:latin typeface="华文楷体" panose="02010600040101010101" pitchFamily="2" charset="-122"/>
              <a:ea typeface="华文楷体" panose="02010600040101010101" pitchFamily="2" charset="-122"/>
            </a:endParaRPr>
          </a:p>
        </p:txBody>
      </p:sp>
      <p:sp>
        <p:nvSpPr>
          <p:cNvPr id="23" name="矩形 22"/>
          <p:cNvSpPr/>
          <p:nvPr/>
        </p:nvSpPr>
        <p:spPr>
          <a:xfrm>
            <a:off x="5248035" y="2560288"/>
            <a:ext cx="1679418" cy="254000"/>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目前解决策略</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24" name="矩形 23"/>
          <p:cNvSpPr/>
          <p:nvPr/>
        </p:nvSpPr>
        <p:spPr>
          <a:xfrm>
            <a:off x="5316625" y="2838940"/>
            <a:ext cx="3751175" cy="892552"/>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基于机理模型的运行优化方法难以施行</a:t>
            </a:r>
            <a:endParaRPr lang="en-US" altLang="zh-CN" sz="1050" dirty="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操作人员的人工经验：具有随意性、准确度难以保证</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基于知识的运行指标动态校正规则方法：自我学习能力差以及不具有知识更新能力</a:t>
            </a:r>
            <a:endParaRPr lang="en-US" altLang="zh-CN" sz="1050" dirty="0" smtClean="0">
              <a:latin typeface="华文楷体" panose="02010600040101010101" pitchFamily="2" charset="-122"/>
              <a:ea typeface="华文楷体" panose="02010600040101010101" pitchFamily="2" charset="-122"/>
            </a:endParaRPr>
          </a:p>
        </p:txBody>
      </p:sp>
      <p:sp>
        <p:nvSpPr>
          <p:cNvPr id="25" name="矩形 24"/>
          <p:cNvSpPr/>
          <p:nvPr/>
        </p:nvSpPr>
        <p:spPr>
          <a:xfrm>
            <a:off x="5248035" y="3772368"/>
            <a:ext cx="194945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运行指标动态校正目标</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26" name="矩形 25"/>
          <p:cNvSpPr/>
          <p:nvPr/>
        </p:nvSpPr>
        <p:spPr>
          <a:xfrm>
            <a:off x="5362937" y="4077772"/>
            <a:ext cx="724807"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PI</a:t>
            </a:r>
          </a:p>
        </p:txBody>
      </p:sp>
      <p:graphicFrame>
        <p:nvGraphicFramePr>
          <p:cNvPr id="27" name="对象 26"/>
          <p:cNvGraphicFramePr>
            <a:graphicFrameLocks noChangeAspect="1"/>
          </p:cNvGraphicFramePr>
          <p:nvPr>
            <p:extLst>
              <p:ext uri="{D42A27DB-BD31-4B8C-83A1-F6EECF244321}">
                <p14:modId xmlns:p14="http://schemas.microsoft.com/office/powerpoint/2010/main" val="842758962"/>
              </p:ext>
            </p:extLst>
          </p:nvPr>
        </p:nvGraphicFramePr>
        <p:xfrm>
          <a:off x="5974953" y="4052288"/>
          <a:ext cx="1905000" cy="279400"/>
        </p:xfrm>
        <a:graphic>
          <a:graphicData uri="http://schemas.openxmlformats.org/presentationml/2006/ole">
            <mc:AlternateContent xmlns:mc="http://schemas.openxmlformats.org/markup-compatibility/2006">
              <mc:Choice xmlns:v="urn:schemas-microsoft-com:vml" Requires="v">
                <p:oleObj spid="_x0000_s39057" name="Equation" r:id="rId5" imgW="1904760" imgH="279360" progId="Equation.DSMT4">
                  <p:embed/>
                </p:oleObj>
              </mc:Choice>
              <mc:Fallback>
                <p:oleObj name="Equation" r:id="rId5" imgW="1904760" imgH="279360" progId="Equation.DSMT4">
                  <p:embed/>
                  <p:pic>
                    <p:nvPicPr>
                      <p:cNvPr id="0" name=""/>
                      <p:cNvPicPr/>
                      <p:nvPr/>
                    </p:nvPicPr>
                    <p:blipFill>
                      <a:blip r:embed="rId6"/>
                      <a:stretch>
                        <a:fillRect/>
                      </a:stretch>
                    </p:blipFill>
                    <p:spPr>
                      <a:xfrm>
                        <a:off x="5974953" y="4052288"/>
                        <a:ext cx="1905000" cy="279400"/>
                      </a:xfrm>
                      <a:prstGeom prst="rect">
                        <a:avLst/>
                      </a:prstGeom>
                    </p:spPr>
                  </p:pic>
                </p:oleObj>
              </mc:Fallback>
            </mc:AlternateContent>
          </a:graphicData>
        </a:graphic>
      </p:graphicFrame>
      <p:sp>
        <p:nvSpPr>
          <p:cNvPr id="28" name="矩形 27"/>
          <p:cNvSpPr/>
          <p:nvPr/>
        </p:nvSpPr>
        <p:spPr>
          <a:xfrm>
            <a:off x="5362937" y="4332478"/>
            <a:ext cx="603061"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EM</a:t>
            </a:r>
          </a:p>
        </p:txBody>
      </p:sp>
      <p:graphicFrame>
        <p:nvGraphicFramePr>
          <p:cNvPr id="29" name="对象 28"/>
          <p:cNvGraphicFramePr>
            <a:graphicFrameLocks noChangeAspect="1"/>
          </p:cNvGraphicFramePr>
          <p:nvPr>
            <p:extLst>
              <p:ext uri="{D42A27DB-BD31-4B8C-83A1-F6EECF244321}">
                <p14:modId xmlns:p14="http://schemas.microsoft.com/office/powerpoint/2010/main" val="1451608774"/>
              </p:ext>
            </p:extLst>
          </p:nvPr>
        </p:nvGraphicFramePr>
        <p:xfrm>
          <a:off x="5965998" y="4331688"/>
          <a:ext cx="2501900" cy="292100"/>
        </p:xfrm>
        <a:graphic>
          <a:graphicData uri="http://schemas.openxmlformats.org/presentationml/2006/ole">
            <mc:AlternateContent xmlns:mc="http://schemas.openxmlformats.org/markup-compatibility/2006">
              <mc:Choice xmlns:v="urn:schemas-microsoft-com:vml" Requires="v">
                <p:oleObj spid="_x0000_s39058" name="Equation" r:id="rId7" imgW="2501640" imgH="291960" progId="Equation.DSMT4">
                  <p:embed/>
                </p:oleObj>
              </mc:Choice>
              <mc:Fallback>
                <p:oleObj name="Equation" r:id="rId7" imgW="2501640" imgH="291960" progId="Equation.DSMT4">
                  <p:embed/>
                  <p:pic>
                    <p:nvPicPr>
                      <p:cNvPr id="0" name=""/>
                      <p:cNvPicPr/>
                      <p:nvPr/>
                    </p:nvPicPr>
                    <p:blipFill>
                      <a:blip r:embed="rId8"/>
                      <a:stretch>
                        <a:fillRect/>
                      </a:stretch>
                    </p:blipFill>
                    <p:spPr>
                      <a:xfrm>
                        <a:off x="5965998" y="4331688"/>
                        <a:ext cx="2501900" cy="292100"/>
                      </a:xfrm>
                      <a:prstGeom prst="rect">
                        <a:avLst/>
                      </a:prstGeom>
                    </p:spPr>
                  </p:pic>
                </p:oleObj>
              </mc:Fallback>
            </mc:AlternateContent>
          </a:graphicData>
        </a:graphic>
      </p:graphicFrame>
      <p:sp>
        <p:nvSpPr>
          <p:cNvPr id="30" name="矩形 29"/>
          <p:cNvSpPr/>
          <p:nvPr/>
        </p:nvSpPr>
        <p:spPr>
          <a:xfrm>
            <a:off x="5362937" y="4623788"/>
            <a:ext cx="919248"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KDA</a:t>
            </a:r>
          </a:p>
        </p:txBody>
      </p:sp>
      <p:graphicFrame>
        <p:nvGraphicFramePr>
          <p:cNvPr id="31" name="对象 30"/>
          <p:cNvGraphicFramePr>
            <a:graphicFrameLocks noChangeAspect="1"/>
          </p:cNvGraphicFramePr>
          <p:nvPr>
            <p:extLst>
              <p:ext uri="{D42A27DB-BD31-4B8C-83A1-F6EECF244321}">
                <p14:modId xmlns:p14="http://schemas.microsoft.com/office/powerpoint/2010/main" val="1253204684"/>
              </p:ext>
            </p:extLst>
          </p:nvPr>
        </p:nvGraphicFramePr>
        <p:xfrm>
          <a:off x="5965998" y="4611046"/>
          <a:ext cx="2794000" cy="279400"/>
        </p:xfrm>
        <a:graphic>
          <a:graphicData uri="http://schemas.openxmlformats.org/presentationml/2006/ole">
            <mc:AlternateContent xmlns:mc="http://schemas.openxmlformats.org/markup-compatibility/2006">
              <mc:Choice xmlns:v="urn:schemas-microsoft-com:vml" Requires="v">
                <p:oleObj spid="_x0000_s39059" name="Equation" r:id="rId9" imgW="2793960" imgH="279360" progId="Equation.DSMT4">
                  <p:embed/>
                </p:oleObj>
              </mc:Choice>
              <mc:Fallback>
                <p:oleObj name="Equation" r:id="rId9" imgW="2793960" imgH="279360" progId="Equation.DSMT4">
                  <p:embed/>
                  <p:pic>
                    <p:nvPicPr>
                      <p:cNvPr id="0" name=""/>
                      <p:cNvPicPr/>
                      <p:nvPr/>
                    </p:nvPicPr>
                    <p:blipFill>
                      <a:blip r:embed="rId10"/>
                      <a:stretch>
                        <a:fillRect/>
                      </a:stretch>
                    </p:blipFill>
                    <p:spPr>
                      <a:xfrm>
                        <a:off x="5965998" y="4611046"/>
                        <a:ext cx="2794000" cy="279400"/>
                      </a:xfrm>
                      <a:prstGeom prst="rect">
                        <a:avLst/>
                      </a:prstGeom>
                    </p:spPr>
                  </p:pic>
                </p:oleObj>
              </mc:Fallback>
            </mc:AlternateContent>
          </a:graphicData>
        </a:graphic>
      </p:graphicFrame>
      <p:sp>
        <p:nvSpPr>
          <p:cNvPr id="8" name="矩形 7"/>
          <p:cNvSpPr/>
          <p:nvPr/>
        </p:nvSpPr>
        <p:spPr>
          <a:xfrm>
            <a:off x="643704" y="3118316"/>
            <a:ext cx="1645920" cy="134112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p:nvPr/>
        </p:nvCxnSpPr>
        <p:spPr>
          <a:xfrm>
            <a:off x="366419" y="3526474"/>
            <a:ext cx="277285" cy="2624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87440" y="3285216"/>
            <a:ext cx="475889"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PAS</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957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4" presetClass="entr" presetSubtype="1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randombar(horizont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对象 37"/>
          <p:cNvGraphicFramePr>
            <a:graphicFrameLocks noChangeAspect="1"/>
          </p:cNvGraphicFramePr>
          <p:nvPr>
            <p:extLst>
              <p:ext uri="{D42A27DB-BD31-4B8C-83A1-F6EECF244321}">
                <p14:modId xmlns:p14="http://schemas.microsoft.com/office/powerpoint/2010/main" val="4010002286"/>
              </p:ext>
            </p:extLst>
          </p:nvPr>
        </p:nvGraphicFramePr>
        <p:xfrm>
          <a:off x="4332200" y="1112092"/>
          <a:ext cx="4680000" cy="2049593"/>
        </p:xfrm>
        <a:graphic>
          <a:graphicData uri="http://schemas.openxmlformats.org/presentationml/2006/ole">
            <mc:AlternateContent xmlns:mc="http://schemas.openxmlformats.org/markup-compatibility/2006">
              <mc:Choice xmlns:v="urn:schemas-microsoft-com:vml" Requires="v">
                <p:oleObj spid="_x0000_s40177" name="Visio" r:id="rId3" imgW="7981888" imgH="3495690" progId="Visio.Drawing.15">
                  <p:embed/>
                </p:oleObj>
              </mc:Choice>
              <mc:Fallback>
                <p:oleObj name="Visio" r:id="rId3" imgW="7981888" imgH="3495690" progId="Visio.Drawing.15">
                  <p:embed/>
                  <p:pic>
                    <p:nvPicPr>
                      <p:cNvPr id="0" name=""/>
                      <p:cNvPicPr/>
                      <p:nvPr/>
                    </p:nvPicPr>
                    <p:blipFill>
                      <a:blip r:embed="rId4"/>
                      <a:stretch>
                        <a:fillRect/>
                      </a:stretch>
                    </p:blipFill>
                    <p:spPr>
                      <a:xfrm>
                        <a:off x="4332200" y="1112092"/>
                        <a:ext cx="4680000" cy="2049593"/>
                      </a:xfrm>
                      <a:prstGeom prst="rect">
                        <a:avLst/>
                      </a:prstGeom>
                    </p:spPr>
                  </p:pic>
                </p:oleObj>
              </mc:Fallback>
            </mc:AlternateContent>
          </a:graphicData>
        </a:graphic>
      </p:graphicFrame>
      <p:sp>
        <p:nvSpPr>
          <p:cNvPr id="2" name="矩形 1"/>
          <p:cNvSpPr/>
          <p:nvPr/>
        </p:nvSpPr>
        <p:spPr>
          <a:xfrm>
            <a:off x="-8259" y="533316"/>
            <a:ext cx="2441694"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基于</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的运行指标动态校正策略</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3" name="组合 2"/>
          <p:cNvGrpSpPr>
            <a:grpSpLocks/>
          </p:cNvGrpSpPr>
          <p:nvPr/>
        </p:nvGrpSpPr>
        <p:grpSpPr bwMode="auto">
          <a:xfrm>
            <a:off x="0" y="831948"/>
            <a:ext cx="9140825" cy="58738"/>
            <a:chOff x="0" y="942975"/>
            <a:chExt cx="9140825" cy="58403"/>
          </a:xfrm>
        </p:grpSpPr>
        <p:cxnSp>
          <p:nvCxnSpPr>
            <p:cNvPr id="4" name="直接连接符 3"/>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cxnSp>
        <p:nvCxnSpPr>
          <p:cNvPr id="7" name="直接连接符 6"/>
          <p:cNvCxnSpPr/>
          <p:nvPr/>
        </p:nvCxnSpPr>
        <p:spPr>
          <a:xfrm>
            <a:off x="3911600" y="874017"/>
            <a:ext cx="0" cy="4252814"/>
          </a:xfrm>
          <a:prstGeom prst="line">
            <a:avLst/>
          </a:prstGeom>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985134"/>
            <a:ext cx="3488576"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基于</a:t>
            </a:r>
            <a:r>
              <a:rPr lang="en-US" altLang="zh-CN" sz="1050" b="1" dirty="0">
                <a:solidFill>
                  <a:srgbClr val="BF1313"/>
                </a:solidFill>
                <a:latin typeface="华文楷体" panose="02010600040101010101" pitchFamily="2" charset="-122"/>
                <a:ea typeface="华文楷体" panose="02010600040101010101" pitchFamily="2" charset="-122"/>
              </a:rPr>
              <a:t>GAN</a:t>
            </a:r>
            <a:r>
              <a:rPr lang="zh-CN" altLang="en-US" sz="1050" b="1" dirty="0">
                <a:solidFill>
                  <a:srgbClr val="BF1313"/>
                </a:solidFill>
                <a:latin typeface="华文楷体" panose="02010600040101010101" pitchFamily="2" charset="-122"/>
                <a:ea typeface="华文楷体" panose="02010600040101010101" pitchFamily="2" charset="-122"/>
              </a:rPr>
              <a:t>的复杂工业过程运行指标动态校正策略</a:t>
            </a:r>
          </a:p>
        </p:txBody>
      </p:sp>
      <p:graphicFrame>
        <p:nvGraphicFramePr>
          <p:cNvPr id="26" name="对象 25"/>
          <p:cNvGraphicFramePr>
            <a:graphicFrameLocks noChangeAspect="1"/>
          </p:cNvGraphicFramePr>
          <p:nvPr>
            <p:extLst>
              <p:ext uri="{D42A27DB-BD31-4B8C-83A1-F6EECF244321}">
                <p14:modId xmlns:p14="http://schemas.microsoft.com/office/powerpoint/2010/main" val="193838503"/>
              </p:ext>
            </p:extLst>
          </p:nvPr>
        </p:nvGraphicFramePr>
        <p:xfrm>
          <a:off x="4357600" y="3245101"/>
          <a:ext cx="4680000" cy="1809450"/>
        </p:xfrm>
        <a:graphic>
          <a:graphicData uri="http://schemas.openxmlformats.org/presentationml/2006/ole">
            <mc:AlternateContent xmlns:mc="http://schemas.openxmlformats.org/markup-compatibility/2006">
              <mc:Choice xmlns:v="urn:schemas-microsoft-com:vml" Requires="v">
                <p:oleObj spid="_x0000_s40178" name="Visio" r:id="rId5" imgW="7981888" imgH="3086100" progId="Visio.Drawing.15">
                  <p:embed/>
                </p:oleObj>
              </mc:Choice>
              <mc:Fallback>
                <p:oleObj name="Visio" r:id="rId5" imgW="7981888" imgH="3086100" progId="Visio.Drawing.15">
                  <p:embed/>
                  <p:pic>
                    <p:nvPicPr>
                      <p:cNvPr id="0" name=""/>
                      <p:cNvPicPr/>
                      <p:nvPr/>
                    </p:nvPicPr>
                    <p:blipFill>
                      <a:blip r:embed="rId6"/>
                      <a:stretch>
                        <a:fillRect/>
                      </a:stretch>
                    </p:blipFill>
                    <p:spPr>
                      <a:xfrm>
                        <a:off x="4357600" y="3245101"/>
                        <a:ext cx="4680000" cy="1809450"/>
                      </a:xfrm>
                      <a:prstGeom prst="rect">
                        <a:avLst/>
                      </a:prstGeom>
                    </p:spPr>
                  </p:pic>
                </p:oleObj>
              </mc:Fallback>
            </mc:AlternateContent>
          </a:graphicData>
        </a:graphic>
      </p:graphicFrame>
      <p:sp>
        <p:nvSpPr>
          <p:cNvPr id="28" name="矩形 27"/>
          <p:cNvSpPr/>
          <p:nvPr/>
        </p:nvSpPr>
        <p:spPr>
          <a:xfrm>
            <a:off x="3956799" y="878267"/>
            <a:ext cx="958851"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n"/>
              <a:defRPr/>
            </a:pPr>
            <a:r>
              <a:rPr lang="zh-CN" altLang="en-US" sz="1050" dirty="0">
                <a:latin typeface="华文楷体" panose="02010600040101010101" pitchFamily="2" charset="-122"/>
                <a:ea typeface="华文楷体" panose="02010600040101010101" pitchFamily="2" charset="-122"/>
              </a:rPr>
              <a:t>训练</a:t>
            </a:r>
            <a:r>
              <a:rPr lang="zh-CN" altLang="en-US" sz="1050" dirty="0" smtClean="0">
                <a:latin typeface="华文楷体" panose="02010600040101010101" pitchFamily="2" charset="-122"/>
                <a:ea typeface="华文楷体" panose="02010600040101010101" pitchFamily="2" charset="-122"/>
              </a:rPr>
              <a:t>阶段</a:t>
            </a:r>
            <a:endParaRPr lang="en-US" altLang="zh-CN" sz="1050" dirty="0" smtClean="0">
              <a:latin typeface="华文楷体" panose="02010600040101010101" pitchFamily="2" charset="-122"/>
              <a:ea typeface="华文楷体" panose="02010600040101010101" pitchFamily="2" charset="-122"/>
            </a:endParaRPr>
          </a:p>
        </p:txBody>
      </p:sp>
      <p:sp>
        <p:nvSpPr>
          <p:cNvPr id="29" name="矩形 28"/>
          <p:cNvSpPr/>
          <p:nvPr/>
        </p:nvSpPr>
        <p:spPr>
          <a:xfrm>
            <a:off x="79258" y="1240375"/>
            <a:ext cx="3702285" cy="730969"/>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包括两个阶段： 训练阶段与运行阶段</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基于注意力机制动态自适应校正需要校正的变量</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运行阶段：</a:t>
            </a:r>
            <a:endParaRPr lang="en-US" altLang="zh-CN" sz="1050" dirty="0" smtClean="0">
              <a:latin typeface="华文楷体" panose="02010600040101010101" pitchFamily="2" charset="-122"/>
              <a:ea typeface="华文楷体" panose="02010600040101010101" pitchFamily="2" charset="-122"/>
            </a:endParaRPr>
          </a:p>
        </p:txBody>
      </p:sp>
      <p:graphicFrame>
        <p:nvGraphicFramePr>
          <p:cNvPr id="30" name="对象 29"/>
          <p:cNvGraphicFramePr>
            <a:graphicFrameLocks noChangeAspect="1"/>
          </p:cNvGraphicFramePr>
          <p:nvPr>
            <p:extLst>
              <p:ext uri="{D42A27DB-BD31-4B8C-83A1-F6EECF244321}">
                <p14:modId xmlns:p14="http://schemas.microsoft.com/office/powerpoint/2010/main" val="783251735"/>
              </p:ext>
            </p:extLst>
          </p:nvPr>
        </p:nvGraphicFramePr>
        <p:xfrm>
          <a:off x="666750" y="2037339"/>
          <a:ext cx="2527300" cy="584200"/>
        </p:xfrm>
        <a:graphic>
          <a:graphicData uri="http://schemas.openxmlformats.org/presentationml/2006/ole">
            <mc:AlternateContent xmlns:mc="http://schemas.openxmlformats.org/markup-compatibility/2006">
              <mc:Choice xmlns:v="urn:schemas-microsoft-com:vml" Requires="v">
                <p:oleObj spid="_x0000_s40179" name="Equation" r:id="rId7" imgW="2527200" imgH="583920" progId="Equation.DSMT4">
                  <p:embed/>
                </p:oleObj>
              </mc:Choice>
              <mc:Fallback>
                <p:oleObj name="Equation" r:id="rId7" imgW="2527200" imgH="583920" progId="Equation.DSMT4">
                  <p:embed/>
                  <p:pic>
                    <p:nvPicPr>
                      <p:cNvPr id="0" name=""/>
                      <p:cNvPicPr/>
                      <p:nvPr/>
                    </p:nvPicPr>
                    <p:blipFill>
                      <a:blip r:embed="rId8"/>
                      <a:stretch>
                        <a:fillRect/>
                      </a:stretch>
                    </p:blipFill>
                    <p:spPr>
                      <a:xfrm>
                        <a:off x="666750" y="2037339"/>
                        <a:ext cx="2527300" cy="584200"/>
                      </a:xfrm>
                      <a:prstGeom prst="rect">
                        <a:avLst/>
                      </a:prstGeom>
                    </p:spPr>
                  </p:pic>
                </p:oleObj>
              </mc:Fallback>
            </mc:AlternateContent>
          </a:graphicData>
        </a:graphic>
      </p:graphicFrame>
      <p:sp>
        <p:nvSpPr>
          <p:cNvPr id="33" name="矩形 32"/>
          <p:cNvSpPr/>
          <p:nvPr/>
        </p:nvSpPr>
        <p:spPr>
          <a:xfrm>
            <a:off x="5492750" y="3184802"/>
            <a:ext cx="406400" cy="79283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箭头连接符 34"/>
          <p:cNvCxnSpPr>
            <a:stCxn id="36" idx="1"/>
          </p:cNvCxnSpPr>
          <p:nvPr/>
        </p:nvCxnSpPr>
        <p:spPr>
          <a:xfrm flipH="1">
            <a:off x="5904774" y="3081924"/>
            <a:ext cx="299951" cy="1231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204725" y="2958813"/>
            <a:ext cx="1263649" cy="246221"/>
          </a:xfrm>
          <a:prstGeom prst="rect">
            <a:avLst/>
          </a:prstGeom>
          <a:noFill/>
        </p:spPr>
        <p:txBody>
          <a:bodyPr wrap="square" rtlCol="0">
            <a:spAutoFit/>
          </a:bodyPr>
          <a:lstStyle/>
          <a:p>
            <a:r>
              <a:rPr lang="en-US" altLang="zh-CN" sz="1000" dirty="0" smtClean="0">
                <a:solidFill>
                  <a:srgbClr val="FF0000"/>
                </a:solidFill>
                <a:latin typeface="华文楷体" panose="02010600040101010101" pitchFamily="2" charset="-122"/>
                <a:ea typeface="华文楷体" panose="02010600040101010101" pitchFamily="2" charset="-122"/>
              </a:rPr>
              <a:t>ATTENTION</a:t>
            </a:r>
            <a:r>
              <a:rPr lang="zh-CN" altLang="en-US" sz="1000" dirty="0" smtClean="0">
                <a:solidFill>
                  <a:srgbClr val="FF0000"/>
                </a:solidFill>
                <a:latin typeface="华文楷体" panose="02010600040101010101" pitchFamily="2" charset="-122"/>
                <a:ea typeface="华文楷体" panose="02010600040101010101" pitchFamily="2" charset="-122"/>
              </a:rPr>
              <a:t>机制</a:t>
            </a:r>
            <a:endParaRPr lang="zh-CN" altLang="en-US" sz="1000" dirty="0">
              <a:solidFill>
                <a:srgbClr val="FF0000"/>
              </a:solidFill>
              <a:latin typeface="华文楷体" panose="02010600040101010101" pitchFamily="2" charset="-122"/>
              <a:ea typeface="华文楷体" panose="02010600040101010101" pitchFamily="2" charset="-122"/>
            </a:endParaRPr>
          </a:p>
        </p:txBody>
      </p:sp>
      <p:sp>
        <p:nvSpPr>
          <p:cNvPr id="43" name="矩形 42"/>
          <p:cNvSpPr/>
          <p:nvPr/>
        </p:nvSpPr>
        <p:spPr>
          <a:xfrm>
            <a:off x="4007600" y="2808036"/>
            <a:ext cx="958851"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n"/>
              <a:defRPr/>
            </a:pPr>
            <a:r>
              <a:rPr lang="zh-CN" altLang="en-US" sz="1050" dirty="0">
                <a:latin typeface="华文楷体" panose="02010600040101010101" pitchFamily="2" charset="-122"/>
                <a:ea typeface="华文楷体" panose="02010600040101010101" pitchFamily="2" charset="-122"/>
              </a:rPr>
              <a:t>运行</a:t>
            </a:r>
            <a:r>
              <a:rPr lang="zh-CN" altLang="en-US" sz="1050" dirty="0" smtClean="0">
                <a:latin typeface="华文楷体" panose="02010600040101010101" pitchFamily="2" charset="-122"/>
                <a:ea typeface="华文楷体" panose="02010600040101010101" pitchFamily="2" charset="-122"/>
              </a:rPr>
              <a:t>阶段</a:t>
            </a:r>
            <a:endParaRPr lang="en-US" altLang="zh-CN" sz="1050" dirty="0" smtClean="0">
              <a:latin typeface="华文楷体" panose="02010600040101010101" pitchFamily="2" charset="-122"/>
              <a:ea typeface="华文楷体" panose="02010600040101010101" pitchFamily="2" charset="-122"/>
            </a:endParaRPr>
          </a:p>
        </p:txBody>
      </p:sp>
      <p:sp>
        <p:nvSpPr>
          <p:cNvPr id="45" name="矩形 44"/>
          <p:cNvSpPr/>
          <p:nvPr/>
        </p:nvSpPr>
        <p:spPr>
          <a:xfrm>
            <a:off x="79258" y="2760579"/>
            <a:ext cx="958851"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训练阶段</a:t>
            </a:r>
            <a:endParaRPr lang="en-US" altLang="zh-CN" sz="1050" dirty="0" smtClean="0">
              <a:latin typeface="华文楷体" panose="02010600040101010101" pitchFamily="2" charset="-122"/>
              <a:ea typeface="华文楷体" panose="02010600040101010101" pitchFamily="2" charset="-122"/>
            </a:endParaRPr>
          </a:p>
        </p:txBody>
      </p:sp>
      <p:sp>
        <p:nvSpPr>
          <p:cNvPr id="46" name="矩形 45"/>
          <p:cNvSpPr/>
          <p:nvPr/>
        </p:nvSpPr>
        <p:spPr>
          <a:xfrm>
            <a:off x="289215" y="3077746"/>
            <a:ext cx="3424786" cy="1054135"/>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生成决策模型</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：尽可能基于当前条件变量下欺骗当前判别模型</a:t>
            </a:r>
            <a:r>
              <a:rPr lang="en-US" altLang="zh-CN" sz="1050" dirty="0" smtClean="0">
                <a:latin typeface="华文楷体" panose="02010600040101010101" pitchFamily="2" charset="-122"/>
                <a:ea typeface="华文楷体" panose="02010600040101010101" pitchFamily="2" charset="-122"/>
              </a:rPr>
              <a:t>D</a:t>
            </a: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判别模型</a:t>
            </a:r>
            <a:r>
              <a:rPr lang="en-US" altLang="zh-CN" sz="1050" dirty="0" smtClean="0">
                <a:latin typeface="华文楷体" panose="02010600040101010101" pitchFamily="2" charset="-122"/>
                <a:ea typeface="华文楷体" panose="02010600040101010101" pitchFamily="2" charset="-122"/>
              </a:rPr>
              <a:t>D</a:t>
            </a:r>
            <a:r>
              <a:rPr lang="zh-CN" altLang="en-US" sz="1050" dirty="0" smtClean="0">
                <a:latin typeface="华文楷体" panose="02010600040101010101" pitchFamily="2" charset="-122"/>
                <a:ea typeface="华文楷体" panose="02010600040101010101" pitchFamily="2" charset="-122"/>
              </a:rPr>
              <a:t>：尽可能分辨给定样本来自于</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或者实际运行决策校正值</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最大最小两选手零和博弈模型</a:t>
            </a:r>
            <a:endParaRPr lang="en-US" altLang="zh-CN" sz="1050" dirty="0" smtClean="0">
              <a:latin typeface="华文楷体" panose="02010600040101010101" pitchFamily="2" charset="-122"/>
              <a:ea typeface="华文楷体" panose="02010600040101010101" pitchFamily="2" charset="-122"/>
            </a:endParaRPr>
          </a:p>
        </p:txBody>
      </p:sp>
      <p:graphicFrame>
        <p:nvGraphicFramePr>
          <p:cNvPr id="47" name="对象 46"/>
          <p:cNvGraphicFramePr>
            <a:graphicFrameLocks noChangeAspect="1"/>
          </p:cNvGraphicFramePr>
          <p:nvPr>
            <p:extLst>
              <p:ext uri="{D42A27DB-BD31-4B8C-83A1-F6EECF244321}">
                <p14:modId xmlns:p14="http://schemas.microsoft.com/office/powerpoint/2010/main" val="709154704"/>
              </p:ext>
            </p:extLst>
          </p:nvPr>
        </p:nvGraphicFramePr>
        <p:xfrm>
          <a:off x="346076" y="4295988"/>
          <a:ext cx="3454400" cy="584200"/>
        </p:xfrm>
        <a:graphic>
          <a:graphicData uri="http://schemas.openxmlformats.org/presentationml/2006/ole">
            <mc:AlternateContent xmlns:mc="http://schemas.openxmlformats.org/markup-compatibility/2006">
              <mc:Choice xmlns:v="urn:schemas-microsoft-com:vml" Requires="v">
                <p:oleObj spid="_x0000_s40180" name="Equation" r:id="rId9" imgW="3454200" imgH="583920" progId="Equation.DSMT4">
                  <p:embed/>
                </p:oleObj>
              </mc:Choice>
              <mc:Fallback>
                <p:oleObj name="Equation" r:id="rId9" imgW="3454200" imgH="583920" progId="Equation.DSMT4">
                  <p:embed/>
                  <p:pic>
                    <p:nvPicPr>
                      <p:cNvPr id="0" name=""/>
                      <p:cNvPicPr/>
                      <p:nvPr/>
                    </p:nvPicPr>
                    <p:blipFill>
                      <a:blip r:embed="rId10"/>
                      <a:stretch>
                        <a:fillRect/>
                      </a:stretch>
                    </p:blipFill>
                    <p:spPr>
                      <a:xfrm>
                        <a:off x="346076" y="4295988"/>
                        <a:ext cx="3454400" cy="584200"/>
                      </a:xfrm>
                      <a:prstGeom prst="rect">
                        <a:avLst/>
                      </a:prstGeom>
                    </p:spPr>
                  </p:pic>
                </p:oleObj>
              </mc:Fallback>
            </mc:AlternateContent>
          </a:graphicData>
        </a:graphic>
      </p:graphicFrame>
      <p:sp>
        <p:nvSpPr>
          <p:cNvPr id="6" name="矩形 5"/>
          <p:cNvSpPr/>
          <p:nvPr/>
        </p:nvSpPr>
        <p:spPr>
          <a:xfrm>
            <a:off x="464820" y="1971344"/>
            <a:ext cx="2247900" cy="34513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519420" y="4163591"/>
            <a:ext cx="487680" cy="251460"/>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6" idx="3"/>
            <a:endCxn id="8" idx="2"/>
          </p:cNvCxnSpPr>
          <p:nvPr/>
        </p:nvCxnSpPr>
        <p:spPr>
          <a:xfrm>
            <a:off x="2712720" y="2143912"/>
            <a:ext cx="2806700" cy="214540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253307" y="4242482"/>
            <a:ext cx="3562293" cy="69527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5462991" y="2180721"/>
            <a:ext cx="2322658" cy="544836"/>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a:stCxn id="25" idx="3"/>
            <a:endCxn id="27" idx="3"/>
          </p:cNvCxnSpPr>
          <p:nvPr/>
        </p:nvCxnSpPr>
        <p:spPr>
          <a:xfrm flipV="1">
            <a:off x="3815600" y="2645768"/>
            <a:ext cx="1987536" cy="19443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382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p:bldP spid="6" grpId="0" animBg="1"/>
      <p:bldP spid="6" grpId="1" animBg="1"/>
      <p:bldP spid="8" grpId="0" animBg="1"/>
      <p:bldP spid="8" grpId="1" animBg="1"/>
      <p:bldP spid="25"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783717877"/>
              </p:ext>
            </p:extLst>
          </p:nvPr>
        </p:nvGraphicFramePr>
        <p:xfrm>
          <a:off x="754884" y="1324545"/>
          <a:ext cx="2366818" cy="219364"/>
        </p:xfrm>
        <a:graphic>
          <a:graphicData uri="http://schemas.openxmlformats.org/presentationml/2006/ole">
            <mc:AlternateContent xmlns:mc="http://schemas.openxmlformats.org/markup-compatibility/2006">
              <mc:Choice xmlns:v="urn:schemas-microsoft-com:vml" Requires="v">
                <p:oleObj spid="_x0000_s42565" name="Equation" r:id="rId3" imgW="2603160" imgH="241200" progId="Equation.DSMT4">
                  <p:embed/>
                </p:oleObj>
              </mc:Choice>
              <mc:Fallback>
                <p:oleObj name="Equation" r:id="rId3" imgW="2603160" imgH="241200" progId="Equation.DSMT4">
                  <p:embed/>
                  <p:pic>
                    <p:nvPicPr>
                      <p:cNvPr id="0" name=""/>
                      <p:cNvPicPr/>
                      <p:nvPr/>
                    </p:nvPicPr>
                    <p:blipFill>
                      <a:blip r:embed="rId4"/>
                      <a:stretch>
                        <a:fillRect/>
                      </a:stretch>
                    </p:blipFill>
                    <p:spPr>
                      <a:xfrm>
                        <a:off x="754884" y="1324545"/>
                        <a:ext cx="2366818" cy="219364"/>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84337172"/>
              </p:ext>
            </p:extLst>
          </p:nvPr>
        </p:nvGraphicFramePr>
        <p:xfrm>
          <a:off x="801727" y="1016910"/>
          <a:ext cx="519112" cy="185738"/>
        </p:xfrm>
        <a:graphic>
          <a:graphicData uri="http://schemas.openxmlformats.org/presentationml/2006/ole">
            <mc:AlternateContent xmlns:mc="http://schemas.openxmlformats.org/markup-compatibility/2006">
              <mc:Choice xmlns:v="urn:schemas-microsoft-com:vml" Requires="v">
                <p:oleObj spid="_x0000_s42566" name="Equation" r:id="rId5" imgW="571320" imgH="203040" progId="Equation.DSMT4">
                  <p:embed/>
                </p:oleObj>
              </mc:Choice>
              <mc:Fallback>
                <p:oleObj name="Equation" r:id="rId5" imgW="571320" imgH="203040" progId="Equation.DSMT4">
                  <p:embed/>
                  <p:pic>
                    <p:nvPicPr>
                      <p:cNvPr id="0" name=""/>
                      <p:cNvPicPr/>
                      <p:nvPr/>
                    </p:nvPicPr>
                    <p:blipFill>
                      <a:blip r:embed="rId6"/>
                      <a:stretch>
                        <a:fillRect/>
                      </a:stretch>
                    </p:blipFill>
                    <p:spPr>
                      <a:xfrm>
                        <a:off x="801727" y="1016910"/>
                        <a:ext cx="519112" cy="185738"/>
                      </a:xfrm>
                      <a:prstGeom prst="rect">
                        <a:avLst/>
                      </a:prstGeom>
                    </p:spPr>
                  </p:pic>
                </p:oleObj>
              </mc:Fallback>
            </mc:AlternateContent>
          </a:graphicData>
        </a:graphic>
      </p:graphicFrame>
      <p:sp>
        <p:nvSpPr>
          <p:cNvPr id="5" name="文本框 4"/>
          <p:cNvSpPr txBox="1"/>
          <p:nvPr/>
        </p:nvSpPr>
        <p:spPr>
          <a:xfrm>
            <a:off x="0" y="1603587"/>
            <a:ext cx="1139002"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互信息</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156383545"/>
              </p:ext>
            </p:extLst>
          </p:nvPr>
        </p:nvGraphicFramePr>
        <p:xfrm>
          <a:off x="758673" y="1672937"/>
          <a:ext cx="1993900" cy="254000"/>
        </p:xfrm>
        <a:graphic>
          <a:graphicData uri="http://schemas.openxmlformats.org/presentationml/2006/ole">
            <mc:AlternateContent xmlns:mc="http://schemas.openxmlformats.org/markup-compatibility/2006">
              <mc:Choice xmlns:v="urn:schemas-microsoft-com:vml" Requires="v">
                <p:oleObj spid="_x0000_s42567" name="Equation" r:id="rId7" imgW="1993680" imgH="253800" progId="Equation.DSMT4">
                  <p:embed/>
                </p:oleObj>
              </mc:Choice>
              <mc:Fallback>
                <p:oleObj name="Equation" r:id="rId7" imgW="1993680" imgH="253800" progId="Equation.DSMT4">
                  <p:embed/>
                  <p:pic>
                    <p:nvPicPr>
                      <p:cNvPr id="0" name=""/>
                      <p:cNvPicPr/>
                      <p:nvPr/>
                    </p:nvPicPr>
                    <p:blipFill>
                      <a:blip r:embed="rId8"/>
                      <a:stretch>
                        <a:fillRect/>
                      </a:stretch>
                    </p:blipFill>
                    <p:spPr>
                      <a:xfrm>
                        <a:off x="758673" y="1672937"/>
                        <a:ext cx="1993900" cy="254000"/>
                      </a:xfrm>
                      <a:prstGeom prst="rect">
                        <a:avLst/>
                      </a:prstGeom>
                    </p:spPr>
                  </p:pic>
                </p:oleObj>
              </mc:Fallback>
            </mc:AlternateContent>
          </a:graphicData>
        </a:graphic>
      </p:graphicFrame>
      <p:sp>
        <p:nvSpPr>
          <p:cNvPr id="7" name="文本框 6"/>
          <p:cNvSpPr txBox="1"/>
          <p:nvPr/>
        </p:nvSpPr>
        <p:spPr>
          <a:xfrm>
            <a:off x="0" y="1945015"/>
            <a:ext cx="1274738"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引入识别网络</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665808315"/>
              </p:ext>
            </p:extLst>
          </p:nvPr>
        </p:nvGraphicFramePr>
        <p:xfrm>
          <a:off x="1219113" y="2022211"/>
          <a:ext cx="482600" cy="203200"/>
        </p:xfrm>
        <a:graphic>
          <a:graphicData uri="http://schemas.openxmlformats.org/presentationml/2006/ole">
            <mc:AlternateContent xmlns:mc="http://schemas.openxmlformats.org/markup-compatibility/2006">
              <mc:Choice xmlns:v="urn:schemas-microsoft-com:vml" Requires="v">
                <p:oleObj spid="_x0000_s42568" name="Equation" r:id="rId9" imgW="482400" imgH="203040" progId="Equation.DSMT4">
                  <p:embed/>
                </p:oleObj>
              </mc:Choice>
              <mc:Fallback>
                <p:oleObj name="Equation" r:id="rId9" imgW="482400" imgH="203040" progId="Equation.DSMT4">
                  <p:embed/>
                  <p:pic>
                    <p:nvPicPr>
                      <p:cNvPr id="0" name=""/>
                      <p:cNvPicPr/>
                      <p:nvPr/>
                    </p:nvPicPr>
                    <p:blipFill>
                      <a:blip r:embed="rId10"/>
                      <a:stretch>
                        <a:fillRect/>
                      </a:stretch>
                    </p:blipFill>
                    <p:spPr>
                      <a:xfrm>
                        <a:off x="1219113" y="2022211"/>
                        <a:ext cx="482600" cy="203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57107791"/>
              </p:ext>
            </p:extLst>
          </p:nvPr>
        </p:nvGraphicFramePr>
        <p:xfrm>
          <a:off x="754270" y="2311784"/>
          <a:ext cx="2755900" cy="685800"/>
        </p:xfrm>
        <a:graphic>
          <a:graphicData uri="http://schemas.openxmlformats.org/presentationml/2006/ole">
            <mc:AlternateContent xmlns:mc="http://schemas.openxmlformats.org/markup-compatibility/2006">
              <mc:Choice xmlns:v="urn:schemas-microsoft-com:vml" Requires="v">
                <p:oleObj spid="_x0000_s42569" name="Equation" r:id="rId11" imgW="2755800" imgH="685800" progId="Equation.DSMT4">
                  <p:embed/>
                </p:oleObj>
              </mc:Choice>
              <mc:Fallback>
                <p:oleObj name="Equation" r:id="rId11" imgW="2755800" imgH="685800" progId="Equation.DSMT4">
                  <p:embed/>
                  <p:pic>
                    <p:nvPicPr>
                      <p:cNvPr id="0" name=""/>
                      <p:cNvPicPr/>
                      <p:nvPr/>
                    </p:nvPicPr>
                    <p:blipFill>
                      <a:blip r:embed="rId12"/>
                      <a:stretch>
                        <a:fillRect/>
                      </a:stretch>
                    </p:blipFill>
                    <p:spPr>
                      <a:xfrm>
                        <a:off x="754270" y="2311784"/>
                        <a:ext cx="2755900" cy="685800"/>
                      </a:xfrm>
                      <a:prstGeom prst="rect">
                        <a:avLst/>
                      </a:prstGeom>
                    </p:spPr>
                  </p:pic>
                </p:oleObj>
              </mc:Fallback>
            </mc:AlternateContent>
          </a:graphicData>
        </a:graphic>
      </p:graphicFrame>
      <p:sp>
        <p:nvSpPr>
          <p:cNvPr id="10" name="文本框 9"/>
          <p:cNvSpPr txBox="1"/>
          <p:nvPr/>
        </p:nvSpPr>
        <p:spPr>
          <a:xfrm>
            <a:off x="-8259" y="932310"/>
            <a:ext cx="1042189"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定义变量</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cxnSp>
        <p:nvCxnSpPr>
          <p:cNvPr id="11" name="直接箭头连接符 10"/>
          <p:cNvCxnSpPr/>
          <p:nvPr/>
        </p:nvCxnSpPr>
        <p:spPr>
          <a:xfrm flipV="1">
            <a:off x="1492317" y="2978188"/>
            <a:ext cx="0" cy="1968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38559" y="3160605"/>
            <a:ext cx="1550129" cy="400110"/>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Bernoulli distribution with probability 0.5</a:t>
            </a:r>
            <a:endParaRPr lang="zh-CN" altLang="en-US" sz="1000" dirty="0">
              <a:latin typeface="Times New Roman" panose="02020603050405020304" pitchFamily="18" charset="0"/>
              <a:cs typeface="Times New Roman" panose="02020603050405020304" pitchFamily="18" charset="0"/>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1915283836"/>
              </p:ext>
            </p:extLst>
          </p:nvPr>
        </p:nvGraphicFramePr>
        <p:xfrm>
          <a:off x="1013624" y="3712172"/>
          <a:ext cx="4254500" cy="254000"/>
        </p:xfrm>
        <a:graphic>
          <a:graphicData uri="http://schemas.openxmlformats.org/presentationml/2006/ole">
            <mc:AlternateContent xmlns:mc="http://schemas.openxmlformats.org/markup-compatibility/2006">
              <mc:Choice xmlns:v="urn:schemas-microsoft-com:vml" Requires="v">
                <p:oleObj spid="_x0000_s42570" name="Equation" r:id="rId13" imgW="4254480" imgH="253800" progId="Equation.DSMT4">
                  <p:embed/>
                </p:oleObj>
              </mc:Choice>
              <mc:Fallback>
                <p:oleObj name="Equation" r:id="rId13" imgW="4254480" imgH="253800" progId="Equation.DSMT4">
                  <p:embed/>
                  <p:pic>
                    <p:nvPicPr>
                      <p:cNvPr id="0" name=""/>
                      <p:cNvPicPr/>
                      <p:nvPr/>
                    </p:nvPicPr>
                    <p:blipFill>
                      <a:blip r:embed="rId14"/>
                      <a:stretch>
                        <a:fillRect/>
                      </a:stretch>
                    </p:blipFill>
                    <p:spPr>
                      <a:xfrm>
                        <a:off x="1013624" y="3712172"/>
                        <a:ext cx="4254500" cy="254000"/>
                      </a:xfrm>
                      <a:prstGeom prst="rect">
                        <a:avLst/>
                      </a:prstGeom>
                    </p:spPr>
                  </p:pic>
                </p:oleObj>
              </mc:Fallback>
            </mc:AlternateContent>
          </a:graphicData>
        </a:graphic>
      </p:graphicFrame>
      <p:sp>
        <p:nvSpPr>
          <p:cNvPr id="16" name="椭圆 15"/>
          <p:cNvSpPr/>
          <p:nvPr/>
        </p:nvSpPr>
        <p:spPr bwMode="auto">
          <a:xfrm>
            <a:off x="7411258" y="4076139"/>
            <a:ext cx="404813" cy="411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1347625822"/>
              </p:ext>
            </p:extLst>
          </p:nvPr>
        </p:nvGraphicFramePr>
        <p:xfrm>
          <a:off x="7504921" y="4168555"/>
          <a:ext cx="203200" cy="225425"/>
        </p:xfrm>
        <a:graphic>
          <a:graphicData uri="http://schemas.openxmlformats.org/presentationml/2006/ole">
            <mc:AlternateContent xmlns:mc="http://schemas.openxmlformats.org/markup-compatibility/2006">
              <mc:Choice xmlns:v="urn:schemas-microsoft-com:vml" Requires="v">
                <p:oleObj spid="_x0000_s42571" name="Equation" r:id="rId15" imgW="126720" imgH="139680" progId="Equation.DSMT4">
                  <p:embed/>
                </p:oleObj>
              </mc:Choice>
              <mc:Fallback>
                <p:oleObj name="Equation" r:id="rId15" imgW="126720" imgH="139680" progId="Equation.DSMT4">
                  <p:embed/>
                  <p:pic>
                    <p:nvPicPr>
                      <p:cNvPr id="0" name=""/>
                      <p:cNvPicPr>
                        <a:picLocks noChangeAspect="1" noChangeArrowheads="1"/>
                      </p:cNvPicPr>
                      <p:nvPr/>
                    </p:nvPicPr>
                    <p:blipFill>
                      <a:blip r:embed="rId16"/>
                      <a:srcRect/>
                      <a:stretch>
                        <a:fillRect/>
                      </a:stretch>
                    </p:blipFill>
                    <p:spPr bwMode="auto">
                      <a:xfrm>
                        <a:off x="7504921" y="4168555"/>
                        <a:ext cx="2032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8" name="直接箭头连接符 17"/>
          <p:cNvCxnSpPr>
            <a:endCxn id="16" idx="3"/>
          </p:cNvCxnSpPr>
          <p:nvPr/>
        </p:nvCxnSpPr>
        <p:spPr bwMode="auto">
          <a:xfrm flipV="1">
            <a:off x="6958820" y="4426977"/>
            <a:ext cx="511175" cy="4111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6"/>
          </p:cNvCxnSpPr>
          <p:nvPr/>
        </p:nvCxnSpPr>
        <p:spPr bwMode="auto">
          <a:xfrm>
            <a:off x="7816071" y="4280927"/>
            <a:ext cx="50641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p:cNvSpPr/>
          <p:nvPr/>
        </p:nvSpPr>
        <p:spPr bwMode="auto">
          <a:xfrm>
            <a:off x="8322483" y="4076139"/>
            <a:ext cx="403225" cy="41116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1030179186"/>
              </p:ext>
            </p:extLst>
          </p:nvPr>
        </p:nvGraphicFramePr>
        <p:xfrm>
          <a:off x="8416146" y="4147917"/>
          <a:ext cx="204787" cy="266700"/>
        </p:xfrm>
        <a:graphic>
          <a:graphicData uri="http://schemas.openxmlformats.org/presentationml/2006/ole">
            <mc:AlternateContent xmlns:mc="http://schemas.openxmlformats.org/markup-compatibility/2006">
              <mc:Choice xmlns:v="urn:schemas-microsoft-com:vml" Requires="v">
                <p:oleObj spid="_x0000_s42572" name="Equation" r:id="rId17" imgW="126720" imgH="164880" progId="Equation.DSMT4">
                  <p:embed/>
                </p:oleObj>
              </mc:Choice>
              <mc:Fallback>
                <p:oleObj name="Equation" r:id="rId17" imgW="126720" imgH="164880" progId="Equation.DSMT4">
                  <p:embed/>
                  <p:pic>
                    <p:nvPicPr>
                      <p:cNvPr id="0" name=""/>
                      <p:cNvPicPr>
                        <a:picLocks noChangeAspect="1" noChangeArrowheads="1"/>
                      </p:cNvPicPr>
                      <p:nvPr/>
                    </p:nvPicPr>
                    <p:blipFill>
                      <a:blip r:embed="rId18"/>
                      <a:srcRect/>
                      <a:stretch>
                        <a:fillRect/>
                      </a:stretch>
                    </p:blipFill>
                    <p:spPr bwMode="auto">
                      <a:xfrm>
                        <a:off x="8416146" y="4147917"/>
                        <a:ext cx="2047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2" name="直接箭头连接符 21"/>
          <p:cNvCxnSpPr>
            <a:endCxn id="16" idx="1"/>
          </p:cNvCxnSpPr>
          <p:nvPr/>
        </p:nvCxnSpPr>
        <p:spPr bwMode="auto">
          <a:xfrm>
            <a:off x="6901671" y="3849127"/>
            <a:ext cx="568325" cy="2873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对象 22"/>
          <p:cNvGraphicFramePr>
            <a:graphicFrameLocks noChangeAspect="1"/>
          </p:cNvGraphicFramePr>
          <p:nvPr>
            <p:extLst>
              <p:ext uri="{D42A27DB-BD31-4B8C-83A1-F6EECF244321}">
                <p14:modId xmlns:p14="http://schemas.microsoft.com/office/powerpoint/2010/main" val="1832945211"/>
              </p:ext>
            </p:extLst>
          </p:nvPr>
        </p:nvGraphicFramePr>
        <p:xfrm>
          <a:off x="6392863" y="4602163"/>
          <a:ext cx="549275" cy="333375"/>
        </p:xfrm>
        <a:graphic>
          <a:graphicData uri="http://schemas.openxmlformats.org/presentationml/2006/ole">
            <mc:AlternateContent xmlns:mc="http://schemas.openxmlformats.org/markup-compatibility/2006">
              <mc:Choice xmlns:v="urn:schemas-microsoft-com:vml" Requires="v">
                <p:oleObj spid="_x0000_s42573" name="Equation" r:id="rId19" imgW="419040" imgH="253800" progId="Equation.DSMT4">
                  <p:embed/>
                </p:oleObj>
              </mc:Choice>
              <mc:Fallback>
                <p:oleObj name="Equation" r:id="rId19" imgW="419040" imgH="253800" progId="Equation.DSMT4">
                  <p:embed/>
                  <p:pic>
                    <p:nvPicPr>
                      <p:cNvPr id="0" name=""/>
                      <p:cNvPicPr>
                        <a:picLocks noChangeAspect="1" noChangeArrowheads="1"/>
                      </p:cNvPicPr>
                      <p:nvPr/>
                    </p:nvPicPr>
                    <p:blipFill>
                      <a:blip r:embed="rId20"/>
                      <a:srcRect/>
                      <a:stretch>
                        <a:fillRect/>
                      </a:stretch>
                    </p:blipFill>
                    <p:spPr bwMode="auto">
                      <a:xfrm>
                        <a:off x="6392863" y="4602163"/>
                        <a:ext cx="5492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117508077"/>
              </p:ext>
            </p:extLst>
          </p:nvPr>
        </p:nvGraphicFramePr>
        <p:xfrm>
          <a:off x="6376988" y="3692525"/>
          <a:ext cx="514350" cy="312738"/>
        </p:xfrm>
        <a:graphic>
          <a:graphicData uri="http://schemas.openxmlformats.org/presentationml/2006/ole">
            <mc:AlternateContent xmlns:mc="http://schemas.openxmlformats.org/markup-compatibility/2006">
              <mc:Choice xmlns:v="urn:schemas-microsoft-com:vml" Requires="v">
                <p:oleObj spid="_x0000_s42574" name="Equation" r:id="rId21" imgW="419040" imgH="253800" progId="Equation.DSMT4">
                  <p:embed/>
                </p:oleObj>
              </mc:Choice>
              <mc:Fallback>
                <p:oleObj name="Equation" r:id="rId21" imgW="419040" imgH="253800" progId="Equation.DSMT4">
                  <p:embed/>
                  <p:pic>
                    <p:nvPicPr>
                      <p:cNvPr id="0" name=""/>
                      <p:cNvPicPr>
                        <a:picLocks noChangeAspect="1" noChangeArrowheads="1"/>
                      </p:cNvPicPr>
                      <p:nvPr/>
                    </p:nvPicPr>
                    <p:blipFill>
                      <a:blip r:embed="rId22"/>
                      <a:srcRect/>
                      <a:stretch>
                        <a:fillRect/>
                      </a:stretch>
                    </p:blipFill>
                    <p:spPr bwMode="auto">
                      <a:xfrm>
                        <a:off x="6376988" y="3692525"/>
                        <a:ext cx="514350" cy="31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5" name="直接箭头连接符 24"/>
          <p:cNvCxnSpPr>
            <a:endCxn id="20" idx="0"/>
          </p:cNvCxnSpPr>
          <p:nvPr/>
        </p:nvCxnSpPr>
        <p:spPr bwMode="auto">
          <a:xfrm>
            <a:off x="8517746" y="3495114"/>
            <a:ext cx="6350" cy="581025"/>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a:spLocks noRot="1" noChangeAspect="1" noMove="1" noResize="1" noEditPoints="1" noAdjustHandles="1" noChangeArrowheads="1" noChangeShapeType="1" noTextEdit="1"/>
          </p:cNvSpPr>
          <p:nvPr/>
        </p:nvSpPr>
        <p:spPr bwMode="auto">
          <a:xfrm>
            <a:off x="8518141" y="3426852"/>
            <a:ext cx="369492" cy="369459"/>
          </a:xfrm>
          <a:prstGeom prst="rect">
            <a:avLst/>
          </a:prstGeom>
          <a:blipFill rotWithShape="0">
            <a:blip r:embed="rId23"/>
            <a:stretch>
              <a:fillRect r="-6667"/>
            </a:stretch>
          </a:blipFill>
        </p:spPr>
        <p:txBody>
          <a:bodyPr/>
          <a:lstStyle/>
          <a:p>
            <a:pPr>
              <a:defRPr/>
            </a:pPr>
            <a:r>
              <a:rPr lang="zh-CN" altLang="en-US">
                <a:noFill/>
              </a:rPr>
              <a:t> </a:t>
            </a:r>
          </a:p>
        </p:txBody>
      </p:sp>
      <p:sp>
        <p:nvSpPr>
          <p:cNvPr id="36" name="文本框 35"/>
          <p:cNvSpPr txBox="1"/>
          <p:nvPr/>
        </p:nvSpPr>
        <p:spPr>
          <a:xfrm>
            <a:off x="0" y="4139207"/>
            <a:ext cx="1106487" cy="318549"/>
          </a:xfrm>
          <a:prstGeom prst="rect">
            <a:avLst/>
          </a:prstGeom>
          <a:noFill/>
        </p:spPr>
        <p:txBody>
          <a:bodyPr>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参数化</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38" name="对象 37"/>
          <p:cNvGraphicFramePr>
            <a:graphicFrameLocks noChangeAspect="1"/>
          </p:cNvGraphicFramePr>
          <p:nvPr>
            <p:extLst>
              <p:ext uri="{D42A27DB-BD31-4B8C-83A1-F6EECF244321}">
                <p14:modId xmlns:p14="http://schemas.microsoft.com/office/powerpoint/2010/main" val="3541178460"/>
              </p:ext>
            </p:extLst>
          </p:nvPr>
        </p:nvGraphicFramePr>
        <p:xfrm>
          <a:off x="1301346" y="4147917"/>
          <a:ext cx="2387600" cy="292100"/>
        </p:xfrm>
        <a:graphic>
          <a:graphicData uri="http://schemas.openxmlformats.org/presentationml/2006/ole">
            <mc:AlternateContent xmlns:mc="http://schemas.openxmlformats.org/markup-compatibility/2006">
              <mc:Choice xmlns:v="urn:schemas-microsoft-com:vml" Requires="v">
                <p:oleObj spid="_x0000_s42575" name="Equation" r:id="rId24" imgW="2387520" imgH="291960" progId="Equation.DSMT4">
                  <p:embed/>
                </p:oleObj>
              </mc:Choice>
              <mc:Fallback>
                <p:oleObj name="Equation" r:id="rId24" imgW="2387520" imgH="291960" progId="Equation.DSMT4">
                  <p:embed/>
                  <p:pic>
                    <p:nvPicPr>
                      <p:cNvPr id="0" name=""/>
                      <p:cNvPicPr/>
                      <p:nvPr/>
                    </p:nvPicPr>
                    <p:blipFill>
                      <a:blip r:embed="rId25"/>
                      <a:stretch>
                        <a:fillRect/>
                      </a:stretch>
                    </p:blipFill>
                    <p:spPr>
                      <a:xfrm>
                        <a:off x="1301346" y="4147917"/>
                        <a:ext cx="2387600" cy="292100"/>
                      </a:xfrm>
                      <a:prstGeom prst="rect">
                        <a:avLst/>
                      </a:prstGeom>
                    </p:spPr>
                  </p:pic>
                </p:oleObj>
              </mc:Fallback>
            </mc:AlternateContent>
          </a:graphicData>
        </a:graphic>
      </p:graphicFrame>
      <p:graphicFrame>
        <p:nvGraphicFramePr>
          <p:cNvPr id="39" name="对象 38"/>
          <p:cNvGraphicFramePr>
            <a:graphicFrameLocks noChangeAspect="1"/>
          </p:cNvGraphicFramePr>
          <p:nvPr>
            <p:extLst>
              <p:ext uri="{D42A27DB-BD31-4B8C-83A1-F6EECF244321}">
                <p14:modId xmlns:p14="http://schemas.microsoft.com/office/powerpoint/2010/main" val="4148799108"/>
              </p:ext>
            </p:extLst>
          </p:nvPr>
        </p:nvGraphicFramePr>
        <p:xfrm>
          <a:off x="192487" y="4538325"/>
          <a:ext cx="5486400" cy="304800"/>
        </p:xfrm>
        <a:graphic>
          <a:graphicData uri="http://schemas.openxmlformats.org/presentationml/2006/ole">
            <mc:AlternateContent xmlns:mc="http://schemas.openxmlformats.org/markup-compatibility/2006">
              <mc:Choice xmlns:v="urn:schemas-microsoft-com:vml" Requires="v">
                <p:oleObj spid="_x0000_s42576" name="Equation" r:id="rId26" imgW="5486400" imgH="304560" progId="Equation.DSMT4">
                  <p:embed/>
                </p:oleObj>
              </mc:Choice>
              <mc:Fallback>
                <p:oleObj name="Equation" r:id="rId26" imgW="5486400" imgH="304560" progId="Equation.DSMT4">
                  <p:embed/>
                  <p:pic>
                    <p:nvPicPr>
                      <p:cNvPr id="0" name=""/>
                      <p:cNvPicPr/>
                      <p:nvPr/>
                    </p:nvPicPr>
                    <p:blipFill>
                      <a:blip r:embed="rId27"/>
                      <a:stretch>
                        <a:fillRect/>
                      </a:stretch>
                    </p:blipFill>
                    <p:spPr>
                      <a:xfrm>
                        <a:off x="192487" y="4538325"/>
                        <a:ext cx="5486400" cy="304800"/>
                      </a:xfrm>
                      <a:prstGeom prst="rect">
                        <a:avLst/>
                      </a:prstGeom>
                    </p:spPr>
                  </p:pic>
                </p:oleObj>
              </mc:Fallback>
            </mc:AlternateContent>
          </a:graphicData>
        </a:graphic>
      </p:graphicFrame>
      <p:graphicFrame>
        <p:nvGraphicFramePr>
          <p:cNvPr id="49" name="对象 48"/>
          <p:cNvGraphicFramePr>
            <a:graphicFrameLocks noChangeAspect="1"/>
          </p:cNvGraphicFramePr>
          <p:nvPr>
            <p:extLst>
              <p:ext uri="{D42A27DB-BD31-4B8C-83A1-F6EECF244321}">
                <p14:modId xmlns:p14="http://schemas.microsoft.com/office/powerpoint/2010/main" val="1443046919"/>
              </p:ext>
            </p:extLst>
          </p:nvPr>
        </p:nvGraphicFramePr>
        <p:xfrm>
          <a:off x="5380953" y="905811"/>
          <a:ext cx="3473027" cy="2435876"/>
        </p:xfrm>
        <a:graphic>
          <a:graphicData uri="http://schemas.openxmlformats.org/presentationml/2006/ole">
            <mc:AlternateContent xmlns:mc="http://schemas.openxmlformats.org/markup-compatibility/2006">
              <mc:Choice xmlns:v="urn:schemas-microsoft-com:vml" Requires="v">
                <p:oleObj spid="_x0000_s42577" name="Visio" r:id="rId28" imgW="7429461" imgH="5210111" progId="Visio.Drawing.15">
                  <p:embed/>
                </p:oleObj>
              </mc:Choice>
              <mc:Fallback>
                <p:oleObj name="Visio" r:id="rId28" imgW="7429461" imgH="5210111" progId="Visio.Drawing.15">
                  <p:embed/>
                  <p:pic>
                    <p:nvPicPr>
                      <p:cNvPr id="0" name=""/>
                      <p:cNvPicPr/>
                      <p:nvPr/>
                    </p:nvPicPr>
                    <p:blipFill>
                      <a:blip r:embed="rId29"/>
                      <a:stretch>
                        <a:fillRect/>
                      </a:stretch>
                    </p:blipFill>
                    <p:spPr>
                      <a:xfrm>
                        <a:off x="5380953" y="905811"/>
                        <a:ext cx="3473027" cy="2435876"/>
                      </a:xfrm>
                      <a:prstGeom prst="rect">
                        <a:avLst/>
                      </a:prstGeom>
                    </p:spPr>
                  </p:pic>
                </p:oleObj>
              </mc:Fallback>
            </mc:AlternateContent>
          </a:graphicData>
        </a:graphic>
      </p:graphicFrame>
      <p:sp>
        <p:nvSpPr>
          <p:cNvPr id="50" name="矩形 49"/>
          <p:cNvSpPr/>
          <p:nvPr/>
        </p:nvSpPr>
        <p:spPr>
          <a:xfrm>
            <a:off x="6089650" y="3426852"/>
            <a:ext cx="2998281" cy="1716648"/>
          </a:xfrm>
          <a:prstGeom prst="rect">
            <a:avLst/>
          </a:prstGeom>
          <a:noFill/>
          <a:ln>
            <a:solidFill>
              <a:srgbClr val="BF13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52" name="矩形 51"/>
          <p:cNvSpPr/>
          <p:nvPr/>
        </p:nvSpPr>
        <p:spPr>
          <a:xfrm>
            <a:off x="4922565" y="887511"/>
            <a:ext cx="4165366" cy="2513395"/>
          </a:xfrm>
          <a:prstGeom prst="rect">
            <a:avLst/>
          </a:prstGeom>
          <a:noFill/>
          <a:ln>
            <a:solidFill>
              <a:srgbClr val="BF131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53" name="矩形 52"/>
          <p:cNvSpPr/>
          <p:nvPr/>
        </p:nvSpPr>
        <p:spPr>
          <a:xfrm>
            <a:off x="-8259" y="533316"/>
            <a:ext cx="1468672"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价值函数推导过程</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54" name="组合 53"/>
          <p:cNvGrpSpPr>
            <a:grpSpLocks/>
          </p:cNvGrpSpPr>
          <p:nvPr/>
        </p:nvGrpSpPr>
        <p:grpSpPr bwMode="auto">
          <a:xfrm>
            <a:off x="0" y="831948"/>
            <a:ext cx="9140825" cy="58738"/>
            <a:chOff x="0" y="942975"/>
            <a:chExt cx="9140825" cy="58403"/>
          </a:xfrm>
        </p:grpSpPr>
        <p:cxnSp>
          <p:nvCxnSpPr>
            <p:cNvPr id="55" name="直接连接符 5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8" name="文本框 57"/>
          <p:cNvSpPr txBox="1"/>
          <p:nvPr/>
        </p:nvSpPr>
        <p:spPr>
          <a:xfrm>
            <a:off x="0" y="3657588"/>
            <a:ext cx="1274738" cy="318549"/>
          </a:xfrm>
          <a:prstGeom prst="rect">
            <a:avLst/>
          </a:prstGeom>
          <a:noFill/>
        </p:spPr>
        <p:txBody>
          <a:bodyPr wrap="square">
            <a:spAutoFit/>
          </a:bodyPr>
          <a:lstStyle/>
          <a:p>
            <a:pPr marL="228600" indent="-22860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展开第二项</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 name="矩形 1"/>
          <p:cNvSpPr/>
          <p:nvPr/>
        </p:nvSpPr>
        <p:spPr>
          <a:xfrm>
            <a:off x="1767840" y="2727960"/>
            <a:ext cx="1188720" cy="26962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938420" y="3657588"/>
            <a:ext cx="4329704" cy="367148"/>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H="1">
            <a:off x="938420" y="2997584"/>
            <a:ext cx="829420" cy="66000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2956560" y="2993286"/>
            <a:ext cx="2289381" cy="67070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936914" y="3733812"/>
            <a:ext cx="1188720" cy="202098"/>
          </a:xfrm>
          <a:prstGeom prst="rect">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1219113" y="4148168"/>
            <a:ext cx="1188720" cy="269624"/>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flipH="1">
            <a:off x="1219113" y="3935910"/>
            <a:ext cx="717801" cy="21200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2407833" y="3923715"/>
            <a:ext cx="733041" cy="22155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6413813" y="1945015"/>
            <a:ext cx="1174977" cy="113157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286054" y="3605634"/>
            <a:ext cx="663892" cy="478876"/>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0" idx="2"/>
            <a:endCxn id="41" idx="0"/>
          </p:cNvCxnSpPr>
          <p:nvPr/>
        </p:nvCxnSpPr>
        <p:spPr>
          <a:xfrm flipH="1">
            <a:off x="6618000" y="3076594"/>
            <a:ext cx="383302" cy="5290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7708122" y="1058961"/>
            <a:ext cx="1179512" cy="11664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8386388" y="3359987"/>
            <a:ext cx="663892" cy="478876"/>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箭头连接符 58"/>
          <p:cNvCxnSpPr>
            <a:stCxn id="47" idx="2"/>
            <a:endCxn id="57" idx="0"/>
          </p:cNvCxnSpPr>
          <p:nvPr/>
        </p:nvCxnSpPr>
        <p:spPr>
          <a:xfrm>
            <a:off x="8297878" y="2225411"/>
            <a:ext cx="420456" cy="11345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35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500"/>
                                        <p:tgtEl>
                                          <p:spTgt spid="47"/>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
                                        <p:tgtEl>
                                          <p:spTgt spid="2"/>
                                        </p:tgtEl>
                                      </p:cBhvr>
                                    </p:animEffect>
                                  </p:childTnLst>
                                </p:cTn>
                              </p:par>
                            </p:childTnLst>
                          </p:cTn>
                        </p:par>
                        <p:par>
                          <p:cTn id="34" fill="hold">
                            <p:stCondLst>
                              <p:cond delay="200"/>
                            </p:stCondLst>
                            <p:childTnLst>
                              <p:par>
                                <p:cTn id="35" presetID="10" presetClass="entr" presetSubtype="0"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2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200"/>
                                        <p:tgtEl>
                                          <p:spTgt spid="27"/>
                                        </p:tgtEl>
                                      </p:cBhvr>
                                    </p:animEffect>
                                  </p:childTnLst>
                                </p:cTn>
                              </p:par>
                            </p:childTnLst>
                          </p:cTn>
                        </p:par>
                        <p:par>
                          <p:cTn id="41" fill="hold">
                            <p:stCondLst>
                              <p:cond delay="400"/>
                            </p:stCondLst>
                            <p:childTnLst>
                              <p:par>
                                <p:cTn id="42" presetID="10" presetClass="entr" presetSubtype="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200"/>
                                        <p:tgtEl>
                                          <p:spTgt spid="44"/>
                                        </p:tgtEl>
                                      </p:cBhvr>
                                    </p:animEffect>
                                  </p:childTnLst>
                                </p:cTn>
                              </p:par>
                            </p:childTnLst>
                          </p:cTn>
                        </p:par>
                        <p:par>
                          <p:cTn id="50" fill="hold">
                            <p:stCondLst>
                              <p:cond delay="200"/>
                            </p:stCondLst>
                            <p:childTnLst>
                              <p:par>
                                <p:cTn id="51" presetID="10" presetClass="entr" presetSubtype="0" fill="hold"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00"/>
                                        <p:tgtEl>
                                          <p:spTgt spid="37"/>
                                        </p:tgtEl>
                                      </p:cBhvr>
                                    </p:animEffect>
                                  </p:childTnLst>
                                </p:cTn>
                              </p:par>
                              <p:par>
                                <p:cTn id="54" presetID="10" presetClass="entr" presetSubtype="0" fill="hold"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200"/>
                                        <p:tgtEl>
                                          <p:spTgt spid="34"/>
                                        </p:tgtEl>
                                      </p:cBhvr>
                                    </p:animEffect>
                                  </p:childTnLst>
                                </p:cTn>
                              </p:par>
                            </p:childTnLst>
                          </p:cTn>
                        </p:par>
                        <p:par>
                          <p:cTn id="57" fill="hold">
                            <p:stCondLst>
                              <p:cond delay="400"/>
                            </p:stCondLst>
                            <p:childTnLst>
                              <p:par>
                                <p:cTn id="58" presetID="10" presetClass="entr" presetSubtype="0" fill="hold" grpId="0" nodeType="after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2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44" grpId="0" animBg="1"/>
      <p:bldP spid="46" grpId="0" animBg="1"/>
      <p:bldP spid="40" grpId="0" animBg="1"/>
      <p:bldP spid="41" grpId="0" animBg="1"/>
      <p:bldP spid="47" grpId="0" animBg="1"/>
      <p:bldP spid="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rgbClr val="C00000"/>
                </a:solidFill>
                <a:latin typeface="华文楷体" panose="02010600040101010101" pitchFamily="2" charset="-122"/>
                <a:ea typeface="华文楷体" panose="02010600040101010101" pitchFamily="2" charset="-122"/>
              </a:rPr>
              <a:t>DMGAN</a:t>
            </a:r>
            <a:r>
              <a:rPr lang="zh-CN" altLang="en-US" sz="1400" dirty="0" smtClean="0">
                <a:solidFill>
                  <a:srgbClr val="C00000"/>
                </a:solidFill>
                <a:latin typeface="华文楷体" panose="02010600040101010101" pitchFamily="2" charset="-122"/>
                <a:ea typeface="华文楷体" panose="02010600040101010101" pitchFamily="2" charset="-122"/>
              </a:rPr>
              <a:t>模型</a:t>
            </a:r>
            <a:endParaRPr lang="zh-CN" altLang="en-US" sz="1400" dirty="0">
              <a:solidFill>
                <a:srgbClr val="C00000"/>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C00000"/>
                  </a:solidFill>
                  <a:latin typeface="华文楷体" panose="02010600040101010101" pitchFamily="2" charset="-122"/>
                  <a:ea typeface="华文楷体" panose="02010600040101010101" pitchFamily="2" charset="-122"/>
                </a:rPr>
                <a:t>4</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329559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59" y="533316"/>
            <a:ext cx="2658100"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基于</a:t>
            </a: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的运行指标动态校正模型</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4" name="组合 3"/>
          <p:cNvGrpSpPr>
            <a:grpSpLocks/>
          </p:cNvGrpSpPr>
          <p:nvPr/>
        </p:nvGrpSpPr>
        <p:grpSpPr bwMode="auto">
          <a:xfrm>
            <a:off x="0" y="831948"/>
            <a:ext cx="9140825" cy="58738"/>
            <a:chOff x="0" y="942975"/>
            <a:chExt cx="9140825" cy="58403"/>
          </a:xfrm>
        </p:grpSpPr>
        <p:cxnSp>
          <p:nvCxnSpPr>
            <p:cNvPr id="5" name="直接连接符 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7" name="矩形 6"/>
          <p:cNvSpPr/>
          <p:nvPr/>
        </p:nvSpPr>
        <p:spPr>
          <a:xfrm>
            <a:off x="0" y="1290737"/>
            <a:ext cx="225425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创新点</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8" name="矩形 7"/>
          <p:cNvSpPr/>
          <p:nvPr/>
        </p:nvSpPr>
        <p:spPr>
          <a:xfrm>
            <a:off x="188913" y="1597103"/>
            <a:ext cx="2820987" cy="892552"/>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a:t>
            </a:r>
            <a:r>
              <a:rPr lang="en-US" altLang="zh-CN" sz="1050" dirty="0" smtClean="0">
                <a:latin typeface="华文楷体" panose="02010600040101010101" pitchFamily="2" charset="-122"/>
                <a:ea typeface="华文楷体" panose="02010600040101010101" pitchFamily="2" charset="-122"/>
              </a:rPr>
              <a:t>DMGAN</a:t>
            </a:r>
            <a:r>
              <a:rPr lang="zh-CN" altLang="en-US" sz="1050" dirty="0" smtClean="0">
                <a:latin typeface="华文楷体" panose="02010600040101010101" pitchFamily="2" charset="-122"/>
                <a:ea typeface="华文楷体" panose="02010600040101010101" pitchFamily="2" charset="-122"/>
              </a:rPr>
              <a:t>模型</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a:t>
            </a:r>
            <a:r>
              <a:rPr lang="en-US" altLang="zh-CN" sz="1050" dirty="0" smtClean="0">
                <a:latin typeface="华文楷体" panose="02010600040101010101" pitchFamily="2" charset="-122"/>
                <a:ea typeface="华文楷体" panose="02010600040101010101" pitchFamily="2" charset="-122"/>
              </a:rPr>
              <a:t>RU-net</a:t>
            </a:r>
            <a:r>
              <a:rPr lang="zh-CN" altLang="en-US" sz="1050" dirty="0" smtClean="0">
                <a:latin typeface="华文楷体" panose="02010600040101010101" pitchFamily="2" charset="-122"/>
                <a:ea typeface="华文楷体" panose="02010600040101010101" pitchFamily="2" charset="-122"/>
              </a:rPr>
              <a:t>，提高生成决策模型</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的</a:t>
            </a:r>
            <a:r>
              <a:rPr lang="zh-CN" altLang="en-US" sz="1050" dirty="0">
                <a:latin typeface="华文楷体" panose="02010600040101010101" pitchFamily="2" charset="-122"/>
                <a:ea typeface="华文楷体" panose="02010600040101010101" pitchFamily="2" charset="-122"/>
              </a:rPr>
              <a:t>泛化</a:t>
            </a:r>
            <a:r>
              <a:rPr lang="zh-CN" altLang="en-US" sz="1050" dirty="0" smtClean="0">
                <a:latin typeface="华文楷体" panose="02010600040101010101" pitchFamily="2" charset="-122"/>
                <a:ea typeface="华文楷体" panose="02010600040101010101" pitchFamily="2" charset="-122"/>
              </a:rPr>
              <a:t>能力以匹配</a:t>
            </a:r>
            <a:r>
              <a:rPr lang="zh-CN" altLang="en-US" sz="1050" dirty="0">
                <a:latin typeface="华文楷体" panose="02010600040101010101" pitchFamily="2" charset="-122"/>
                <a:ea typeface="华文楷体" panose="02010600040101010101" pitchFamily="2" charset="-122"/>
              </a:rPr>
              <a:t>工业生产过程的复杂度，</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提出基于</a:t>
            </a:r>
            <a:r>
              <a:rPr lang="en-US" altLang="zh-CN" sz="1050" dirty="0" smtClean="0">
                <a:latin typeface="华文楷体" panose="02010600040101010101" pitchFamily="2" charset="-122"/>
                <a:ea typeface="华文楷体" panose="02010600040101010101" pitchFamily="2" charset="-122"/>
              </a:rPr>
              <a:t>MIKDA</a:t>
            </a:r>
            <a:r>
              <a:rPr lang="zh-CN" altLang="en-US" sz="1050" dirty="0" smtClean="0">
                <a:latin typeface="华文楷体" panose="02010600040101010101" pitchFamily="2" charset="-122"/>
                <a:ea typeface="华文楷体" panose="02010600040101010101" pitchFamily="2" charset="-122"/>
              </a:rPr>
              <a:t>的知识差异评估手段</a:t>
            </a:r>
            <a:endParaRPr lang="en-US" altLang="zh-CN" sz="1050" dirty="0">
              <a:latin typeface="华文楷体" panose="02010600040101010101" pitchFamily="2" charset="-122"/>
              <a:ea typeface="华文楷体" panose="02010600040101010101" pitchFamily="2" charset="-122"/>
            </a:endParaRPr>
          </a:p>
        </p:txBody>
      </p:sp>
      <p:sp>
        <p:nvSpPr>
          <p:cNvPr id="40" name="矩形 39"/>
          <p:cNvSpPr/>
          <p:nvPr/>
        </p:nvSpPr>
        <p:spPr>
          <a:xfrm>
            <a:off x="-5084" y="2649919"/>
            <a:ext cx="225425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模型</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graphicFrame>
        <p:nvGraphicFramePr>
          <p:cNvPr id="41" name="对象 40"/>
          <p:cNvGraphicFramePr>
            <a:graphicFrameLocks noChangeAspect="1"/>
          </p:cNvGraphicFramePr>
          <p:nvPr>
            <p:extLst>
              <p:ext uri="{D42A27DB-BD31-4B8C-83A1-F6EECF244321}">
                <p14:modId xmlns:p14="http://schemas.microsoft.com/office/powerpoint/2010/main" val="3408283169"/>
              </p:ext>
            </p:extLst>
          </p:nvPr>
        </p:nvGraphicFramePr>
        <p:xfrm>
          <a:off x="3368675" y="1393825"/>
          <a:ext cx="5772150" cy="3000375"/>
        </p:xfrm>
        <a:graphic>
          <a:graphicData uri="http://schemas.openxmlformats.org/presentationml/2006/ole">
            <mc:AlternateContent xmlns:mc="http://schemas.openxmlformats.org/markup-compatibility/2006">
              <mc:Choice xmlns:v="urn:schemas-microsoft-com:vml" Requires="v">
                <p:oleObj spid="_x0000_s43053" name="Visio" r:id="rId3" imgW="5772201" imgH="3000510" progId="Visio.Drawing.15">
                  <p:embed/>
                </p:oleObj>
              </mc:Choice>
              <mc:Fallback>
                <p:oleObj name="Visio" r:id="rId3" imgW="5772201" imgH="3000510" progId="Visio.Drawing.15">
                  <p:embed/>
                  <p:pic>
                    <p:nvPicPr>
                      <p:cNvPr id="0" name=""/>
                      <p:cNvPicPr/>
                      <p:nvPr/>
                    </p:nvPicPr>
                    <p:blipFill>
                      <a:blip r:embed="rId4"/>
                      <a:stretch>
                        <a:fillRect/>
                      </a:stretch>
                    </p:blipFill>
                    <p:spPr>
                      <a:xfrm>
                        <a:off x="3368675" y="1393825"/>
                        <a:ext cx="5772150" cy="3000375"/>
                      </a:xfrm>
                      <a:prstGeom prst="rect">
                        <a:avLst/>
                      </a:prstGeom>
                    </p:spPr>
                  </p:pic>
                </p:oleObj>
              </mc:Fallback>
            </mc:AlternateContent>
          </a:graphicData>
        </a:graphic>
      </p:graphicFrame>
      <p:sp>
        <p:nvSpPr>
          <p:cNvPr id="42" name="矩形 41"/>
          <p:cNvSpPr/>
          <p:nvPr/>
        </p:nvSpPr>
        <p:spPr>
          <a:xfrm>
            <a:off x="188913" y="3056278"/>
            <a:ext cx="3179762" cy="1215717"/>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DMGAN</a:t>
            </a:r>
            <a:r>
              <a:rPr lang="zh-CN" altLang="en-US" sz="1050" dirty="0" smtClean="0">
                <a:latin typeface="华文楷体" panose="02010600040101010101" pitchFamily="2" charset="-122"/>
                <a:ea typeface="华文楷体" panose="02010600040101010101" pitchFamily="2" charset="-122"/>
              </a:rPr>
              <a:t>组成：一个编码模型</a:t>
            </a:r>
            <a:r>
              <a:rPr lang="en-US" altLang="zh-CN" sz="1050" dirty="0" smtClean="0">
                <a:latin typeface="华文楷体" panose="02010600040101010101" pitchFamily="2" charset="-122"/>
                <a:ea typeface="华文楷体" panose="02010600040101010101" pitchFamily="2" charset="-122"/>
              </a:rPr>
              <a:t>E</a:t>
            </a:r>
            <a:r>
              <a:rPr lang="zh-CN" altLang="en-US" sz="1050" dirty="0" smtClean="0">
                <a:latin typeface="华文楷体" panose="02010600040101010101" pitchFamily="2" charset="-122"/>
                <a:ea typeface="华文楷体" panose="02010600040101010101" pitchFamily="2" charset="-122"/>
              </a:rPr>
              <a:t>、一个生成模型</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和两个作用于隐变量空间与决策空间的判别模型</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基本目标：习得决策空间与潜变量空间的双映射和目标空间到决策空间的单映射过程</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DMGAN</a:t>
            </a:r>
            <a:r>
              <a:rPr lang="zh-CN" altLang="en-US" sz="1050" dirty="0">
                <a:latin typeface="华文楷体" panose="02010600040101010101" pitchFamily="2" charset="-122"/>
                <a:ea typeface="华文楷体" panose="02010600040101010101" pitchFamily="2" charset="-122"/>
              </a:rPr>
              <a:t>优势</a:t>
            </a:r>
            <a:r>
              <a:rPr lang="zh-CN" altLang="en-US" sz="1050" dirty="0" smtClean="0">
                <a:latin typeface="华文楷体" panose="02010600040101010101" pitchFamily="2" charset="-122"/>
                <a:ea typeface="华文楷体" panose="02010600040101010101" pitchFamily="2" charset="-122"/>
              </a:rPr>
              <a:t>：能够平衡知识发现与利用的关系</a:t>
            </a:r>
            <a:endParaRPr lang="en-US" altLang="zh-CN" sz="1050" dirty="0" smtClean="0">
              <a:latin typeface="华文楷体" panose="02010600040101010101" pitchFamily="2" charset="-122"/>
              <a:ea typeface="华文楷体" panose="02010600040101010101" pitchFamily="2" charset="-122"/>
            </a:endParaRPr>
          </a:p>
        </p:txBody>
      </p:sp>
      <p:cxnSp>
        <p:nvCxnSpPr>
          <p:cNvPr id="12" name="直接箭头连接符 11"/>
          <p:cNvCxnSpPr>
            <a:stCxn id="14" idx="3"/>
            <a:endCxn id="11" idx="1"/>
          </p:cNvCxnSpPr>
          <p:nvPr/>
        </p:nvCxnSpPr>
        <p:spPr>
          <a:xfrm flipV="1">
            <a:off x="4351016" y="3950970"/>
            <a:ext cx="219396" cy="6199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2249166" y="4303133"/>
            <a:ext cx="2114550" cy="535485"/>
            <a:chOff x="2108200" y="3009900"/>
            <a:chExt cx="2114550" cy="730250"/>
          </a:xfrm>
        </p:grpSpPr>
        <p:sp>
          <p:nvSpPr>
            <p:cNvPr id="14" name="矩形 13"/>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108200" y="3086484"/>
              <a:ext cx="2114550" cy="415498"/>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在</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基础策略基础上，增加潜变量判别模型与编码模型</a:t>
              </a:r>
              <a:endParaRPr lang="zh-CN" altLang="en-US" sz="1050" dirty="0">
                <a:latin typeface="华文楷体" panose="02010600040101010101" pitchFamily="2" charset="-122"/>
                <a:ea typeface="华文楷体" panose="02010600040101010101" pitchFamily="2" charset="-122"/>
              </a:endParaRPr>
            </a:p>
          </p:txBody>
        </p:sp>
      </p:grpSp>
      <p:sp>
        <p:nvSpPr>
          <p:cNvPr id="11" name="矩形 10"/>
          <p:cNvSpPr/>
          <p:nvPr/>
        </p:nvSpPr>
        <p:spPr>
          <a:xfrm>
            <a:off x="4570412" y="3421380"/>
            <a:ext cx="4000500" cy="105918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4230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709" y="957283"/>
            <a:ext cx="225425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模型描述</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63179" y="1211199"/>
            <a:ext cx="359442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定义</a:t>
            </a:r>
            <a:r>
              <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rPr>
              <a:t>OIA</a:t>
            </a: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与</a:t>
            </a:r>
            <a:r>
              <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rPr>
              <a:t>PIC</a:t>
            </a: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数据</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集、条件变量数据集、</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IOC</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数据集</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556696943"/>
              </p:ext>
            </p:extLst>
          </p:nvPr>
        </p:nvGraphicFramePr>
        <p:xfrm>
          <a:off x="297523" y="1655118"/>
          <a:ext cx="1282700" cy="609600"/>
        </p:xfrm>
        <a:graphic>
          <a:graphicData uri="http://schemas.openxmlformats.org/presentationml/2006/ole">
            <mc:AlternateContent xmlns:mc="http://schemas.openxmlformats.org/markup-compatibility/2006">
              <mc:Choice xmlns:v="urn:schemas-microsoft-com:vml" Requires="v">
                <p:oleObj spid="_x0000_s47338" name="Equation" r:id="rId3" imgW="1282680" imgH="609480" progId="Equation.DSMT4">
                  <p:embed/>
                </p:oleObj>
              </mc:Choice>
              <mc:Fallback>
                <p:oleObj name="Equation" r:id="rId3" imgW="1282680" imgH="609480" progId="Equation.DSMT4">
                  <p:embed/>
                  <p:pic>
                    <p:nvPicPr>
                      <p:cNvPr id="0" name=""/>
                      <p:cNvPicPr/>
                      <p:nvPr/>
                    </p:nvPicPr>
                    <p:blipFill>
                      <a:blip r:embed="rId4"/>
                      <a:stretch>
                        <a:fillRect/>
                      </a:stretch>
                    </p:blipFill>
                    <p:spPr>
                      <a:xfrm>
                        <a:off x="297523" y="1655118"/>
                        <a:ext cx="1282700" cy="609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135521559"/>
              </p:ext>
            </p:extLst>
          </p:nvPr>
        </p:nvGraphicFramePr>
        <p:xfrm>
          <a:off x="1860550" y="1676400"/>
          <a:ext cx="1676400" cy="660400"/>
        </p:xfrm>
        <a:graphic>
          <a:graphicData uri="http://schemas.openxmlformats.org/presentationml/2006/ole">
            <mc:AlternateContent xmlns:mc="http://schemas.openxmlformats.org/markup-compatibility/2006">
              <mc:Choice xmlns:v="urn:schemas-microsoft-com:vml" Requires="v">
                <p:oleObj spid="_x0000_s47339" name="Equation" r:id="rId5" imgW="1676160" imgH="660240" progId="Equation.DSMT4">
                  <p:embed/>
                </p:oleObj>
              </mc:Choice>
              <mc:Fallback>
                <p:oleObj name="Equation" r:id="rId5" imgW="1676160" imgH="660240" progId="Equation.DSMT4">
                  <p:embed/>
                  <p:pic>
                    <p:nvPicPr>
                      <p:cNvPr id="0" name=""/>
                      <p:cNvPicPr/>
                      <p:nvPr/>
                    </p:nvPicPr>
                    <p:blipFill>
                      <a:blip r:embed="rId6"/>
                      <a:stretch>
                        <a:fillRect/>
                      </a:stretch>
                    </p:blipFill>
                    <p:spPr>
                      <a:xfrm>
                        <a:off x="1860550" y="1676400"/>
                        <a:ext cx="1676400" cy="660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29324879"/>
              </p:ext>
            </p:extLst>
          </p:nvPr>
        </p:nvGraphicFramePr>
        <p:xfrm>
          <a:off x="1210308" y="2390088"/>
          <a:ext cx="1155700" cy="622300"/>
        </p:xfrm>
        <a:graphic>
          <a:graphicData uri="http://schemas.openxmlformats.org/presentationml/2006/ole">
            <mc:AlternateContent xmlns:mc="http://schemas.openxmlformats.org/markup-compatibility/2006">
              <mc:Choice xmlns:v="urn:schemas-microsoft-com:vml" Requires="v">
                <p:oleObj spid="_x0000_s47340" name="Equation" r:id="rId7" imgW="1155600" imgH="622080" progId="Equation.DSMT4">
                  <p:embed/>
                </p:oleObj>
              </mc:Choice>
              <mc:Fallback>
                <p:oleObj name="Equation" r:id="rId7" imgW="1155600" imgH="622080" progId="Equation.DSMT4">
                  <p:embed/>
                  <p:pic>
                    <p:nvPicPr>
                      <p:cNvPr id="0" name=""/>
                      <p:cNvPicPr/>
                      <p:nvPr/>
                    </p:nvPicPr>
                    <p:blipFill>
                      <a:blip r:embed="rId8"/>
                      <a:stretch>
                        <a:fillRect/>
                      </a:stretch>
                    </p:blipFill>
                    <p:spPr>
                      <a:xfrm>
                        <a:off x="1210308" y="2390088"/>
                        <a:ext cx="1155700" cy="622300"/>
                      </a:xfrm>
                      <a:prstGeom prst="rect">
                        <a:avLst/>
                      </a:prstGeom>
                    </p:spPr>
                  </p:pic>
                </p:oleObj>
              </mc:Fallback>
            </mc:AlternateContent>
          </a:graphicData>
        </a:graphic>
      </p:graphicFrame>
      <p:sp>
        <p:nvSpPr>
          <p:cNvPr id="20" name="矩形 19"/>
          <p:cNvSpPr/>
          <p:nvPr/>
        </p:nvSpPr>
        <p:spPr>
          <a:xfrm>
            <a:off x="-8259" y="533316"/>
            <a:ext cx="2927404"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基于</a:t>
            </a: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的运行指标动态校正模型</a:t>
            </a:r>
            <a:r>
              <a:rPr lang="zh-CN" altLang="en-US" sz="1050" b="1" dirty="0">
                <a:solidFill>
                  <a:srgbClr val="BF1313"/>
                </a:solidFill>
                <a:latin typeface="华文楷体" panose="02010600040101010101" pitchFamily="2" charset="-122"/>
                <a:ea typeface="华文楷体" panose="02010600040101010101" pitchFamily="2" charset="-122"/>
              </a:rPr>
              <a:t>描述</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0" y="831948"/>
            <a:ext cx="9140825" cy="58738"/>
            <a:chOff x="0" y="942975"/>
            <a:chExt cx="9140825" cy="58403"/>
          </a:xfrm>
        </p:grpSpPr>
        <p:cxnSp>
          <p:nvCxnSpPr>
            <p:cNvPr id="22" name="直接连接符 21"/>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graphicFrame>
        <p:nvGraphicFramePr>
          <p:cNvPr id="10" name="对象 9"/>
          <p:cNvGraphicFramePr>
            <a:graphicFrameLocks noChangeAspect="1"/>
          </p:cNvGraphicFramePr>
          <p:nvPr>
            <p:extLst>
              <p:ext uri="{D42A27DB-BD31-4B8C-83A1-F6EECF244321}">
                <p14:modId xmlns:p14="http://schemas.microsoft.com/office/powerpoint/2010/main" val="4292766981"/>
              </p:ext>
            </p:extLst>
          </p:nvPr>
        </p:nvGraphicFramePr>
        <p:xfrm>
          <a:off x="4162425" y="1277271"/>
          <a:ext cx="4898617" cy="3567779"/>
        </p:xfrm>
        <a:graphic>
          <a:graphicData uri="http://schemas.openxmlformats.org/presentationml/2006/ole">
            <mc:AlternateContent xmlns:mc="http://schemas.openxmlformats.org/markup-compatibility/2006">
              <mc:Choice xmlns:v="urn:schemas-microsoft-com:vml" Requires="v">
                <p:oleObj spid="_x0000_s47341" name="Visio" r:id="rId9" imgW="4943433" imgH="3600450" progId="Visio.Drawing.15">
                  <p:embed/>
                </p:oleObj>
              </mc:Choice>
              <mc:Fallback>
                <p:oleObj name="Visio" r:id="rId9" imgW="4943433" imgH="3600450" progId="Visio.Drawing.15">
                  <p:embed/>
                  <p:pic>
                    <p:nvPicPr>
                      <p:cNvPr id="0" name=""/>
                      <p:cNvPicPr/>
                      <p:nvPr/>
                    </p:nvPicPr>
                    <p:blipFill>
                      <a:blip r:embed="rId10"/>
                      <a:stretch>
                        <a:fillRect/>
                      </a:stretch>
                    </p:blipFill>
                    <p:spPr>
                      <a:xfrm>
                        <a:off x="4162425" y="1277271"/>
                        <a:ext cx="4898617" cy="3567779"/>
                      </a:xfrm>
                      <a:prstGeom prst="rect">
                        <a:avLst/>
                      </a:prstGeom>
                    </p:spPr>
                  </p:pic>
                </p:oleObj>
              </mc:Fallback>
            </mc:AlternateContent>
          </a:graphicData>
        </a:graphic>
      </p:graphicFrame>
      <p:sp>
        <p:nvSpPr>
          <p:cNvPr id="26" name="文本框 25"/>
          <p:cNvSpPr txBox="1"/>
          <p:nvPr/>
        </p:nvSpPr>
        <p:spPr>
          <a:xfrm>
            <a:off x="63178" y="3195588"/>
            <a:ext cx="359442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基于生成对抗网络</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GAN</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的学习准则</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1677373721"/>
              </p:ext>
            </p:extLst>
          </p:nvPr>
        </p:nvGraphicFramePr>
        <p:xfrm>
          <a:off x="297523" y="3638975"/>
          <a:ext cx="3746500" cy="254000"/>
        </p:xfrm>
        <a:graphic>
          <a:graphicData uri="http://schemas.openxmlformats.org/presentationml/2006/ole">
            <mc:AlternateContent xmlns:mc="http://schemas.openxmlformats.org/markup-compatibility/2006">
              <mc:Choice xmlns:v="urn:schemas-microsoft-com:vml" Requires="v">
                <p:oleObj spid="_x0000_s47342" name="Equation" r:id="rId11" imgW="3746160" imgH="253800" progId="Equation.DSMT4">
                  <p:embed/>
                </p:oleObj>
              </mc:Choice>
              <mc:Fallback>
                <p:oleObj name="Equation" r:id="rId11" imgW="3746160" imgH="253800" progId="Equation.DSMT4">
                  <p:embed/>
                  <p:pic>
                    <p:nvPicPr>
                      <p:cNvPr id="0" name=""/>
                      <p:cNvPicPr/>
                      <p:nvPr/>
                    </p:nvPicPr>
                    <p:blipFill>
                      <a:blip r:embed="rId12"/>
                      <a:stretch>
                        <a:fillRect/>
                      </a:stretch>
                    </p:blipFill>
                    <p:spPr>
                      <a:xfrm>
                        <a:off x="297523" y="3638975"/>
                        <a:ext cx="3746500" cy="254000"/>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1380970989"/>
              </p:ext>
            </p:extLst>
          </p:nvPr>
        </p:nvGraphicFramePr>
        <p:xfrm>
          <a:off x="291939" y="4093677"/>
          <a:ext cx="3136900" cy="533400"/>
        </p:xfrm>
        <a:graphic>
          <a:graphicData uri="http://schemas.openxmlformats.org/presentationml/2006/ole">
            <mc:AlternateContent xmlns:mc="http://schemas.openxmlformats.org/markup-compatibility/2006">
              <mc:Choice xmlns:v="urn:schemas-microsoft-com:vml" Requires="v">
                <p:oleObj spid="_x0000_s47343" name="Equation" r:id="rId13" imgW="3136680" imgH="533160" progId="Equation.DSMT4">
                  <p:embed/>
                </p:oleObj>
              </mc:Choice>
              <mc:Fallback>
                <p:oleObj name="Equation" r:id="rId13" imgW="3136680" imgH="533160" progId="Equation.DSMT4">
                  <p:embed/>
                  <p:pic>
                    <p:nvPicPr>
                      <p:cNvPr id="0" name=""/>
                      <p:cNvPicPr/>
                      <p:nvPr/>
                    </p:nvPicPr>
                    <p:blipFill>
                      <a:blip r:embed="rId14"/>
                      <a:stretch>
                        <a:fillRect/>
                      </a:stretch>
                    </p:blipFill>
                    <p:spPr>
                      <a:xfrm>
                        <a:off x="291939" y="4093677"/>
                        <a:ext cx="3136900" cy="533400"/>
                      </a:xfrm>
                      <a:prstGeom prst="rect">
                        <a:avLst/>
                      </a:prstGeom>
                    </p:spPr>
                  </p:pic>
                </p:oleObj>
              </mc:Fallback>
            </mc:AlternateContent>
          </a:graphicData>
        </a:graphic>
      </p:graphicFrame>
      <p:sp>
        <p:nvSpPr>
          <p:cNvPr id="31" name="矩形 30"/>
          <p:cNvSpPr/>
          <p:nvPr/>
        </p:nvSpPr>
        <p:spPr>
          <a:xfrm>
            <a:off x="4162425" y="890686"/>
            <a:ext cx="4848225" cy="4138514"/>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394200" y="1136650"/>
            <a:ext cx="2095500" cy="1253438"/>
          </a:xfrm>
          <a:prstGeom prst="round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586536" y="1136650"/>
            <a:ext cx="2297113" cy="1253438"/>
          </a:xfrm>
          <a:prstGeom prst="round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9920" y="3606364"/>
            <a:ext cx="3983304" cy="319222"/>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a:stCxn id="5" idx="3"/>
            <a:endCxn id="4" idx="2"/>
          </p:cNvCxnSpPr>
          <p:nvPr/>
        </p:nvCxnSpPr>
        <p:spPr>
          <a:xfrm flipV="1">
            <a:off x="4103224" y="2390088"/>
            <a:ext cx="1338726" cy="1375887"/>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19920" y="4060973"/>
            <a:ext cx="3983304" cy="636297"/>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24" idx="3"/>
            <a:endCxn id="17" idx="2"/>
          </p:cNvCxnSpPr>
          <p:nvPr/>
        </p:nvCxnSpPr>
        <p:spPr>
          <a:xfrm flipV="1">
            <a:off x="4103224" y="2390088"/>
            <a:ext cx="3631869" cy="1989034"/>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20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00"/>
                                        <p:tgtEl>
                                          <p:spTgt spid="5"/>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00"/>
                                        <p:tgtEl>
                                          <p:spTgt spid="11"/>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3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300"/>
                                        <p:tgtEl>
                                          <p:spTgt spid="24"/>
                                        </p:tgtEl>
                                      </p:cBhvr>
                                    </p:animEffect>
                                  </p:childTnLst>
                                </p:cTn>
                              </p:par>
                            </p:childTnLst>
                          </p:cTn>
                        </p:par>
                        <p:par>
                          <p:cTn id="21" fill="hold">
                            <p:stCondLst>
                              <p:cond delay="3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300"/>
                                        <p:tgtEl>
                                          <p:spTgt spid="25"/>
                                        </p:tgtEl>
                                      </p:cBhvr>
                                    </p:animEffect>
                                  </p:childTnLst>
                                </p:cTn>
                              </p:par>
                            </p:childTnLst>
                          </p:cTn>
                        </p:par>
                        <p:par>
                          <p:cTn id="25" fill="hold">
                            <p:stCondLst>
                              <p:cond delay="6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5"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709" y="957283"/>
            <a:ext cx="225425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模型描述</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9997" y="1204922"/>
            <a:ext cx="2432844"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循环一致性准则及</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TV</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损失函数</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0" name="矩形 19"/>
          <p:cNvSpPr/>
          <p:nvPr/>
        </p:nvSpPr>
        <p:spPr>
          <a:xfrm>
            <a:off x="-8259" y="533316"/>
            <a:ext cx="2927404"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基于</a:t>
            </a:r>
            <a:r>
              <a:rPr lang="en-US" altLang="zh-CN" sz="1050" b="1" dirty="0" smtClean="0">
                <a:solidFill>
                  <a:srgbClr val="BF1313"/>
                </a:solidFill>
                <a:latin typeface="华文楷体" panose="02010600040101010101" pitchFamily="2" charset="-122"/>
                <a:ea typeface="华文楷体" panose="02010600040101010101" pitchFamily="2" charset="-122"/>
              </a:rPr>
              <a:t>DMGAN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的运行指标动态校正模型</a:t>
            </a:r>
            <a:r>
              <a:rPr lang="zh-CN" altLang="en-US" sz="1050" b="1" dirty="0">
                <a:solidFill>
                  <a:srgbClr val="BF1313"/>
                </a:solidFill>
                <a:latin typeface="华文楷体" panose="02010600040101010101" pitchFamily="2" charset="-122"/>
                <a:ea typeface="华文楷体" panose="02010600040101010101" pitchFamily="2" charset="-122"/>
              </a:rPr>
              <a:t>描述</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0" y="831948"/>
            <a:ext cx="9140825" cy="58738"/>
            <a:chOff x="0" y="942975"/>
            <a:chExt cx="9140825" cy="58403"/>
          </a:xfrm>
        </p:grpSpPr>
        <p:cxnSp>
          <p:nvCxnSpPr>
            <p:cNvPr id="22" name="直接连接符 21"/>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graphicFrame>
        <p:nvGraphicFramePr>
          <p:cNvPr id="10" name="对象 9"/>
          <p:cNvGraphicFramePr>
            <a:graphicFrameLocks noChangeAspect="1"/>
          </p:cNvGraphicFramePr>
          <p:nvPr>
            <p:extLst>
              <p:ext uri="{D42A27DB-BD31-4B8C-83A1-F6EECF244321}">
                <p14:modId xmlns:p14="http://schemas.microsoft.com/office/powerpoint/2010/main" val="3757460480"/>
              </p:ext>
            </p:extLst>
          </p:nvPr>
        </p:nvGraphicFramePr>
        <p:xfrm>
          <a:off x="4162425" y="1277271"/>
          <a:ext cx="4898617" cy="3567779"/>
        </p:xfrm>
        <a:graphic>
          <a:graphicData uri="http://schemas.openxmlformats.org/presentationml/2006/ole">
            <mc:AlternateContent xmlns:mc="http://schemas.openxmlformats.org/markup-compatibility/2006">
              <mc:Choice xmlns:v="urn:schemas-microsoft-com:vml" Requires="v">
                <p:oleObj spid="_x0000_s48410" name="Visio" r:id="rId3" imgW="4943433" imgH="3600450" progId="Visio.Drawing.15">
                  <p:embed/>
                </p:oleObj>
              </mc:Choice>
              <mc:Fallback>
                <p:oleObj name="Visio" r:id="rId3" imgW="4943433" imgH="3600450" progId="Visio.Drawing.15">
                  <p:embed/>
                  <p:pic>
                    <p:nvPicPr>
                      <p:cNvPr id="0" name=""/>
                      <p:cNvPicPr/>
                      <p:nvPr/>
                    </p:nvPicPr>
                    <p:blipFill>
                      <a:blip r:embed="rId4"/>
                      <a:stretch>
                        <a:fillRect/>
                      </a:stretch>
                    </p:blipFill>
                    <p:spPr>
                      <a:xfrm>
                        <a:off x="4162425" y="1277271"/>
                        <a:ext cx="4898617" cy="3567779"/>
                      </a:xfrm>
                      <a:prstGeom prst="rect">
                        <a:avLst/>
                      </a:prstGeom>
                    </p:spPr>
                  </p:pic>
                </p:oleObj>
              </mc:Fallback>
            </mc:AlternateContent>
          </a:graphicData>
        </a:graphic>
      </p:graphicFrame>
      <p:sp>
        <p:nvSpPr>
          <p:cNvPr id="26" name="文本框 25"/>
          <p:cNvSpPr txBox="1"/>
          <p:nvPr/>
        </p:nvSpPr>
        <p:spPr>
          <a:xfrm>
            <a:off x="9997" y="3204648"/>
            <a:ext cx="2085503"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DMGAN</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的目标函数</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630225106"/>
              </p:ext>
            </p:extLst>
          </p:nvPr>
        </p:nvGraphicFramePr>
        <p:xfrm>
          <a:off x="822733" y="1596889"/>
          <a:ext cx="2463800" cy="254000"/>
        </p:xfrm>
        <a:graphic>
          <a:graphicData uri="http://schemas.openxmlformats.org/presentationml/2006/ole">
            <mc:AlternateContent xmlns:mc="http://schemas.openxmlformats.org/markup-compatibility/2006">
              <mc:Choice xmlns:v="urn:schemas-microsoft-com:vml" Requires="v">
                <p:oleObj spid="_x0000_s48411" name="Equation" r:id="rId5" imgW="2463480" imgH="253800" progId="Equation.DSMT4">
                  <p:embed/>
                </p:oleObj>
              </mc:Choice>
              <mc:Fallback>
                <p:oleObj name="Equation" r:id="rId5" imgW="2463480" imgH="253800" progId="Equation.DSMT4">
                  <p:embed/>
                  <p:pic>
                    <p:nvPicPr>
                      <p:cNvPr id="0" name=""/>
                      <p:cNvPicPr/>
                      <p:nvPr/>
                    </p:nvPicPr>
                    <p:blipFill>
                      <a:blip r:embed="rId6"/>
                      <a:stretch>
                        <a:fillRect/>
                      </a:stretch>
                    </p:blipFill>
                    <p:spPr>
                      <a:xfrm>
                        <a:off x="822733" y="1596889"/>
                        <a:ext cx="2463800" cy="2540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905283544"/>
              </p:ext>
            </p:extLst>
          </p:nvPr>
        </p:nvGraphicFramePr>
        <p:xfrm>
          <a:off x="759233" y="1979427"/>
          <a:ext cx="2590800" cy="279400"/>
        </p:xfrm>
        <a:graphic>
          <a:graphicData uri="http://schemas.openxmlformats.org/presentationml/2006/ole">
            <mc:AlternateContent xmlns:mc="http://schemas.openxmlformats.org/markup-compatibility/2006">
              <mc:Choice xmlns:v="urn:schemas-microsoft-com:vml" Requires="v">
                <p:oleObj spid="_x0000_s48412" name="Equation" r:id="rId7" imgW="2590560" imgH="279360" progId="Equation.DSMT4">
                  <p:embed/>
                </p:oleObj>
              </mc:Choice>
              <mc:Fallback>
                <p:oleObj name="Equation" r:id="rId7" imgW="2590560" imgH="279360" progId="Equation.DSMT4">
                  <p:embed/>
                  <p:pic>
                    <p:nvPicPr>
                      <p:cNvPr id="0" name=""/>
                      <p:cNvPicPr/>
                      <p:nvPr/>
                    </p:nvPicPr>
                    <p:blipFill>
                      <a:blip r:embed="rId8"/>
                      <a:stretch>
                        <a:fillRect/>
                      </a:stretch>
                    </p:blipFill>
                    <p:spPr>
                      <a:xfrm>
                        <a:off x="759233" y="1979427"/>
                        <a:ext cx="2590800" cy="2794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894320354"/>
              </p:ext>
            </p:extLst>
          </p:nvPr>
        </p:nvGraphicFramePr>
        <p:xfrm>
          <a:off x="708433" y="2387365"/>
          <a:ext cx="2692400" cy="292100"/>
        </p:xfrm>
        <a:graphic>
          <a:graphicData uri="http://schemas.openxmlformats.org/presentationml/2006/ole">
            <mc:AlternateContent xmlns:mc="http://schemas.openxmlformats.org/markup-compatibility/2006">
              <mc:Choice xmlns:v="urn:schemas-microsoft-com:vml" Requires="v">
                <p:oleObj spid="_x0000_s48413" name="Equation" r:id="rId9" imgW="2692080" imgH="291960" progId="Equation.DSMT4">
                  <p:embed/>
                </p:oleObj>
              </mc:Choice>
              <mc:Fallback>
                <p:oleObj name="Equation" r:id="rId9" imgW="2692080" imgH="291960" progId="Equation.DSMT4">
                  <p:embed/>
                  <p:pic>
                    <p:nvPicPr>
                      <p:cNvPr id="0" name=""/>
                      <p:cNvPicPr/>
                      <p:nvPr/>
                    </p:nvPicPr>
                    <p:blipFill>
                      <a:blip r:embed="rId10"/>
                      <a:stretch>
                        <a:fillRect/>
                      </a:stretch>
                    </p:blipFill>
                    <p:spPr>
                      <a:xfrm>
                        <a:off x="708433" y="2387365"/>
                        <a:ext cx="2692400" cy="292100"/>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621436873"/>
              </p:ext>
            </p:extLst>
          </p:nvPr>
        </p:nvGraphicFramePr>
        <p:xfrm>
          <a:off x="968783" y="2808003"/>
          <a:ext cx="2171700" cy="279400"/>
        </p:xfrm>
        <a:graphic>
          <a:graphicData uri="http://schemas.openxmlformats.org/presentationml/2006/ole">
            <mc:AlternateContent xmlns:mc="http://schemas.openxmlformats.org/markup-compatibility/2006">
              <mc:Choice xmlns:v="urn:schemas-microsoft-com:vml" Requires="v">
                <p:oleObj spid="_x0000_s48414" name="Equation" r:id="rId11" imgW="2171520" imgH="279360" progId="Equation.DSMT4">
                  <p:embed/>
                </p:oleObj>
              </mc:Choice>
              <mc:Fallback>
                <p:oleObj name="Equation" r:id="rId11" imgW="2171520" imgH="279360" progId="Equation.DSMT4">
                  <p:embed/>
                  <p:pic>
                    <p:nvPicPr>
                      <p:cNvPr id="0" name=""/>
                      <p:cNvPicPr/>
                      <p:nvPr/>
                    </p:nvPicPr>
                    <p:blipFill>
                      <a:blip r:embed="rId12"/>
                      <a:stretch>
                        <a:fillRect/>
                      </a:stretch>
                    </p:blipFill>
                    <p:spPr>
                      <a:xfrm>
                        <a:off x="968783" y="2808003"/>
                        <a:ext cx="2171700" cy="2794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674282466"/>
              </p:ext>
            </p:extLst>
          </p:nvPr>
        </p:nvGraphicFramePr>
        <p:xfrm>
          <a:off x="124233" y="3797343"/>
          <a:ext cx="3860800" cy="482600"/>
        </p:xfrm>
        <a:graphic>
          <a:graphicData uri="http://schemas.openxmlformats.org/presentationml/2006/ole">
            <mc:AlternateContent xmlns:mc="http://schemas.openxmlformats.org/markup-compatibility/2006">
              <mc:Choice xmlns:v="urn:schemas-microsoft-com:vml" Requires="v">
                <p:oleObj spid="_x0000_s48415" name="Equation" r:id="rId13" imgW="3860640" imgH="482400" progId="Equation.DSMT4">
                  <p:embed/>
                </p:oleObj>
              </mc:Choice>
              <mc:Fallback>
                <p:oleObj name="Equation" r:id="rId13" imgW="3860640" imgH="482400" progId="Equation.DSMT4">
                  <p:embed/>
                  <p:pic>
                    <p:nvPicPr>
                      <p:cNvPr id="0" name=""/>
                      <p:cNvPicPr/>
                      <p:nvPr/>
                    </p:nvPicPr>
                    <p:blipFill>
                      <a:blip r:embed="rId14"/>
                      <a:stretch>
                        <a:fillRect/>
                      </a:stretch>
                    </p:blipFill>
                    <p:spPr>
                      <a:xfrm>
                        <a:off x="124233" y="3797343"/>
                        <a:ext cx="3860800" cy="4826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516178672"/>
              </p:ext>
            </p:extLst>
          </p:nvPr>
        </p:nvGraphicFramePr>
        <p:xfrm>
          <a:off x="657633" y="4383655"/>
          <a:ext cx="2794000" cy="317500"/>
        </p:xfrm>
        <a:graphic>
          <a:graphicData uri="http://schemas.openxmlformats.org/presentationml/2006/ole">
            <mc:AlternateContent xmlns:mc="http://schemas.openxmlformats.org/markup-compatibility/2006">
              <mc:Choice xmlns:v="urn:schemas-microsoft-com:vml" Requires="v">
                <p:oleObj spid="_x0000_s48416" name="Equation" r:id="rId15" imgW="2793960" imgH="317160" progId="Equation.DSMT4">
                  <p:embed/>
                </p:oleObj>
              </mc:Choice>
              <mc:Fallback>
                <p:oleObj name="Equation" r:id="rId15" imgW="2793960" imgH="317160" progId="Equation.DSMT4">
                  <p:embed/>
                  <p:pic>
                    <p:nvPicPr>
                      <p:cNvPr id="0" name=""/>
                      <p:cNvPicPr/>
                      <p:nvPr/>
                    </p:nvPicPr>
                    <p:blipFill>
                      <a:blip r:embed="rId16"/>
                      <a:stretch>
                        <a:fillRect/>
                      </a:stretch>
                    </p:blipFill>
                    <p:spPr>
                      <a:xfrm>
                        <a:off x="657633" y="4383655"/>
                        <a:ext cx="2794000" cy="317500"/>
                      </a:xfrm>
                      <a:prstGeom prst="rect">
                        <a:avLst/>
                      </a:prstGeom>
                    </p:spPr>
                  </p:pic>
                </p:oleObj>
              </mc:Fallback>
            </mc:AlternateContent>
          </a:graphicData>
        </a:graphic>
      </p:graphicFrame>
      <p:sp>
        <p:nvSpPr>
          <p:cNvPr id="11" name="矩形 10"/>
          <p:cNvSpPr/>
          <p:nvPr/>
        </p:nvSpPr>
        <p:spPr>
          <a:xfrm>
            <a:off x="4162425" y="890686"/>
            <a:ext cx="4848225" cy="413851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288813" y="3591612"/>
            <a:ext cx="2095500" cy="866088"/>
          </a:xfrm>
          <a:prstGeom prst="round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57633" y="1557893"/>
            <a:ext cx="2885667" cy="319222"/>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a:stCxn id="27" idx="3"/>
            <a:endCxn id="25" idx="0"/>
          </p:cNvCxnSpPr>
          <p:nvPr/>
        </p:nvCxnSpPr>
        <p:spPr>
          <a:xfrm>
            <a:off x="3543300" y="1717504"/>
            <a:ext cx="1793263" cy="1874108"/>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52666" y="1978266"/>
            <a:ext cx="2885667" cy="319222"/>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663713" y="2473125"/>
            <a:ext cx="2095500" cy="866088"/>
          </a:xfrm>
          <a:prstGeom prst="round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a:stCxn id="30" idx="3"/>
            <a:endCxn id="32" idx="1"/>
          </p:cNvCxnSpPr>
          <p:nvPr/>
        </p:nvCxnSpPr>
        <p:spPr>
          <a:xfrm>
            <a:off x="3538333" y="2137877"/>
            <a:ext cx="3125380" cy="768292"/>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50182" y="2384573"/>
            <a:ext cx="2885667" cy="319222"/>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6663713" y="3730839"/>
            <a:ext cx="2095500" cy="866088"/>
          </a:xfrm>
          <a:prstGeom prst="round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38" idx="3"/>
            <a:endCxn id="47" idx="0"/>
          </p:cNvCxnSpPr>
          <p:nvPr/>
        </p:nvCxnSpPr>
        <p:spPr>
          <a:xfrm>
            <a:off x="3535849" y="2544184"/>
            <a:ext cx="4175614" cy="1186655"/>
          </a:xfrm>
          <a:prstGeom prst="line">
            <a:avLst/>
          </a:prstGeom>
          <a:ln w="127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7931150" y="4140199"/>
            <a:ext cx="514350" cy="394867"/>
          </a:xfrm>
          <a:prstGeom prst="rect">
            <a:avLst/>
          </a:prstGeom>
          <a:noFill/>
          <a:ln w="19050">
            <a:solidFill>
              <a:srgbClr val="47C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219983" y="2544184"/>
            <a:ext cx="2164330" cy="802217"/>
          </a:xfrm>
          <a:prstGeom prst="rect">
            <a:avLst/>
          </a:prstGeom>
          <a:noFill/>
          <a:ln w="19050">
            <a:solidFill>
              <a:srgbClr val="47C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4210050" y="3346402"/>
            <a:ext cx="3721100" cy="790744"/>
          </a:xfrm>
          <a:prstGeom prst="line">
            <a:avLst/>
          </a:prstGeom>
          <a:ln>
            <a:solidFill>
              <a:srgbClr val="47CFFF"/>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6384313" y="3346401"/>
            <a:ext cx="2061187" cy="790745"/>
          </a:xfrm>
          <a:prstGeom prst="line">
            <a:avLst/>
          </a:prstGeom>
          <a:ln>
            <a:solidFill>
              <a:srgbClr val="47C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51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00"/>
                                        <p:tgtEl>
                                          <p:spTgt spid="27"/>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300"/>
                                        <p:tgtEl>
                                          <p:spTgt spid="28"/>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3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2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8"/>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300"/>
                                        <p:tgtEl>
                                          <p:spTgt spid="30"/>
                                        </p:tgtEl>
                                      </p:cBhvr>
                                    </p:animEffect>
                                  </p:childTnLst>
                                </p:cTn>
                              </p:par>
                            </p:childTnLst>
                          </p:cTn>
                        </p:par>
                        <p:par>
                          <p:cTn id="29" fill="hold">
                            <p:stCondLst>
                              <p:cond delay="3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300"/>
                                        <p:tgtEl>
                                          <p:spTgt spid="34"/>
                                        </p:tgtEl>
                                      </p:cBhvr>
                                    </p:animEffect>
                                  </p:childTnLst>
                                </p:cTn>
                              </p:par>
                            </p:childTnLst>
                          </p:cTn>
                        </p:par>
                        <p:par>
                          <p:cTn id="33" fill="hold">
                            <p:stCondLst>
                              <p:cond delay="600"/>
                            </p:stCondLst>
                            <p:childTnLst>
                              <p:par>
                                <p:cTn id="34" presetID="10" presetClass="entr" presetSubtype="0" fill="hold" grpId="0" nodeType="after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300"/>
                                        <p:tgtEl>
                                          <p:spTgt spid="3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30"/>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300"/>
                                        <p:tgtEl>
                                          <p:spTgt spid="38"/>
                                        </p:tgtEl>
                                      </p:cBhvr>
                                    </p:animEffect>
                                  </p:childTnLst>
                                </p:cTn>
                              </p:par>
                            </p:childTnLst>
                          </p:cTn>
                        </p:par>
                        <p:par>
                          <p:cTn id="50" fill="hold">
                            <p:stCondLst>
                              <p:cond delay="300"/>
                            </p:stCondLst>
                            <p:childTnLst>
                              <p:par>
                                <p:cTn id="51" presetID="10" presetClass="entr" presetSubtype="0"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300"/>
                                        <p:tgtEl>
                                          <p:spTgt spid="48"/>
                                        </p:tgtEl>
                                      </p:cBhvr>
                                    </p:animEffect>
                                  </p:childTnLst>
                                </p:cTn>
                              </p:par>
                            </p:childTnLst>
                          </p:cTn>
                        </p:par>
                        <p:par>
                          <p:cTn id="54" fill="hold">
                            <p:stCondLst>
                              <p:cond delay="600"/>
                            </p:stCondLst>
                            <p:childTnLst>
                              <p:par>
                                <p:cTn id="55" presetID="10"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3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300"/>
                                        <p:tgtEl>
                                          <p:spTgt spid="51"/>
                                        </p:tgtEl>
                                      </p:cBhvr>
                                    </p:animEffect>
                                  </p:childTnLst>
                                </p:cTn>
                              </p:par>
                            </p:childTnLst>
                          </p:cTn>
                        </p:par>
                        <p:par>
                          <p:cTn id="63" fill="hold">
                            <p:stCondLst>
                              <p:cond delay="300"/>
                            </p:stCondLst>
                            <p:childTnLst>
                              <p:par>
                                <p:cTn id="64" presetID="10" presetClass="entr" presetSubtype="0" fill="hold" nodeType="afterEffect">
                                  <p:stCondLst>
                                    <p:cond delay="0"/>
                                  </p:stCondLst>
                                  <p:childTnLst>
                                    <p:set>
                                      <p:cBhvr>
                                        <p:cTn id="65" dur="1" fill="hold">
                                          <p:stCondLst>
                                            <p:cond delay="0"/>
                                          </p:stCondLst>
                                        </p:cTn>
                                        <p:tgtEl>
                                          <p:spTgt spid="55"/>
                                        </p:tgtEl>
                                        <p:attrNameLst>
                                          <p:attrName>style.visibility</p:attrName>
                                        </p:attrNameLst>
                                      </p:cBhvr>
                                      <p:to>
                                        <p:strVal val="visible"/>
                                      </p:to>
                                    </p:set>
                                    <p:animEffect transition="in" filter="fade">
                                      <p:cBhvr>
                                        <p:cTn id="66" dur="300"/>
                                        <p:tgtEl>
                                          <p:spTgt spid="55"/>
                                        </p:tgtEl>
                                      </p:cBhvr>
                                    </p:animEffect>
                                  </p:childTnLst>
                                </p:cTn>
                              </p:par>
                              <p:par>
                                <p:cTn id="67" presetID="10"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fade">
                                      <p:cBhvr>
                                        <p:cTn id="69" dur="300"/>
                                        <p:tgtEl>
                                          <p:spTgt spid="61"/>
                                        </p:tgtEl>
                                      </p:cBhvr>
                                    </p:animEffect>
                                  </p:childTnLst>
                                </p:cTn>
                              </p:par>
                            </p:childTnLst>
                          </p:cTn>
                        </p:par>
                        <p:par>
                          <p:cTn id="70" fill="hold">
                            <p:stCondLst>
                              <p:cond delay="600"/>
                            </p:stCondLst>
                            <p:childTnLst>
                              <p:par>
                                <p:cTn id="71" presetID="10" presetClass="entr" presetSubtype="0" fill="hold" grpId="0" nodeType="after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fade">
                                      <p:cBhvr>
                                        <p:cTn id="73"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7" grpId="0" animBg="1"/>
      <p:bldP spid="27" grpId="1" animBg="1"/>
      <p:bldP spid="30" grpId="0" animBg="1"/>
      <p:bldP spid="30" grpId="1" animBg="1"/>
      <p:bldP spid="32" grpId="0" animBg="1"/>
      <p:bldP spid="32" grpId="1" animBg="1"/>
      <p:bldP spid="38" grpId="0" animBg="1"/>
      <p:bldP spid="47" grpId="0" animBg="1"/>
      <p:bldP spid="51" grpId="0" animBg="1"/>
      <p:bldP spid="5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对象 14"/>
          <p:cNvGraphicFramePr>
            <a:graphicFrameLocks noChangeAspect="1"/>
          </p:cNvGraphicFramePr>
          <p:nvPr>
            <p:extLst>
              <p:ext uri="{D42A27DB-BD31-4B8C-83A1-F6EECF244321}">
                <p14:modId xmlns:p14="http://schemas.microsoft.com/office/powerpoint/2010/main" val="2848242669"/>
              </p:ext>
            </p:extLst>
          </p:nvPr>
        </p:nvGraphicFramePr>
        <p:xfrm>
          <a:off x="3497263" y="2840038"/>
          <a:ext cx="1854200" cy="482600"/>
        </p:xfrm>
        <a:graphic>
          <a:graphicData uri="http://schemas.openxmlformats.org/presentationml/2006/ole">
            <mc:AlternateContent xmlns:mc="http://schemas.openxmlformats.org/markup-compatibility/2006">
              <mc:Choice xmlns:v="urn:schemas-microsoft-com:vml" Requires="v">
                <p:oleObj spid="_x0000_s49224" name="Equation" r:id="rId3" imgW="1854000" imgH="482400" progId="Equation.DSMT4">
                  <p:embed/>
                </p:oleObj>
              </mc:Choice>
              <mc:Fallback>
                <p:oleObj name="Equation" r:id="rId3" imgW="1854000" imgH="482400" progId="Equation.DSMT4">
                  <p:embed/>
                  <p:pic>
                    <p:nvPicPr>
                      <p:cNvPr id="0" name=""/>
                      <p:cNvPicPr/>
                      <p:nvPr/>
                    </p:nvPicPr>
                    <p:blipFill>
                      <a:blip r:embed="rId4"/>
                      <a:stretch>
                        <a:fillRect/>
                      </a:stretch>
                    </p:blipFill>
                    <p:spPr>
                      <a:xfrm>
                        <a:off x="3497263" y="2840038"/>
                        <a:ext cx="1854200" cy="4826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112262076"/>
              </p:ext>
            </p:extLst>
          </p:nvPr>
        </p:nvGraphicFramePr>
        <p:xfrm>
          <a:off x="3089275" y="3405188"/>
          <a:ext cx="2857500" cy="482600"/>
        </p:xfrm>
        <a:graphic>
          <a:graphicData uri="http://schemas.openxmlformats.org/presentationml/2006/ole">
            <mc:AlternateContent xmlns:mc="http://schemas.openxmlformats.org/markup-compatibility/2006">
              <mc:Choice xmlns:v="urn:schemas-microsoft-com:vml" Requires="v">
                <p:oleObj spid="_x0000_s49225" name="Equation" r:id="rId5" imgW="2857320" imgH="482400" progId="Equation.DSMT4">
                  <p:embed/>
                </p:oleObj>
              </mc:Choice>
              <mc:Fallback>
                <p:oleObj name="Equation" r:id="rId5" imgW="2857320" imgH="482400" progId="Equation.DSMT4">
                  <p:embed/>
                  <p:pic>
                    <p:nvPicPr>
                      <p:cNvPr id="0" name=""/>
                      <p:cNvPicPr/>
                      <p:nvPr/>
                    </p:nvPicPr>
                    <p:blipFill>
                      <a:blip r:embed="rId6"/>
                      <a:stretch>
                        <a:fillRect/>
                      </a:stretch>
                    </p:blipFill>
                    <p:spPr>
                      <a:xfrm>
                        <a:off x="3089275" y="3405188"/>
                        <a:ext cx="2857500" cy="482600"/>
                      </a:xfrm>
                      <a:prstGeom prst="rect">
                        <a:avLst/>
                      </a:prstGeom>
                    </p:spPr>
                  </p:pic>
                </p:oleObj>
              </mc:Fallback>
            </mc:AlternateContent>
          </a:graphicData>
        </a:graphic>
      </p:graphicFrame>
      <p:grpSp>
        <p:nvGrpSpPr>
          <p:cNvPr id="30724" name="组合 4"/>
          <p:cNvGrpSpPr>
            <a:grpSpLocks/>
          </p:cNvGrpSpPr>
          <p:nvPr/>
        </p:nvGrpSpPr>
        <p:grpSpPr bwMode="auto">
          <a:xfrm>
            <a:off x="785813" y="1993900"/>
            <a:ext cx="1974850" cy="523875"/>
            <a:chOff x="0" y="1222130"/>
            <a:chExt cx="1974850" cy="523143"/>
          </a:xfrm>
        </p:grpSpPr>
        <p:sp>
          <p:nvSpPr>
            <p:cNvPr id="12" name="矩形 11"/>
            <p:cNvSpPr/>
            <p:nvPr/>
          </p:nvSpPr>
          <p:spPr>
            <a:xfrm>
              <a:off x="0" y="1222130"/>
              <a:ext cx="1974850" cy="512047"/>
            </a:xfrm>
            <a:prstGeom prst="rect">
              <a:avLst/>
            </a:prstGeom>
          </p:spPr>
          <p:txBody>
            <a:bodyPr>
              <a:spAutoFit/>
            </a:bodyPr>
            <a:lstStyle/>
            <a:p>
              <a:pPr marL="266700" algn="ctr">
                <a:lnSpc>
                  <a:spcPct val="130000"/>
                </a:lnSpc>
                <a:spcAft>
                  <a:spcPts val="0"/>
                </a:spcAft>
                <a:buClr>
                  <a:srgbClr val="C00000"/>
                </a:buClr>
                <a:defRPr/>
              </a:pPr>
              <a:r>
                <a:rPr lang="zh-CN" altLang="en-US" sz="1050" b="1" dirty="0">
                  <a:solidFill>
                    <a:srgbClr val="FF0000"/>
                  </a:solidFill>
                  <a:latin typeface="Times New Roman" panose="02020603050405020304" pitchFamily="18" charset="0"/>
                  <a:ea typeface="华文楷体" panose="02010600040101010101" pitchFamily="2" charset="-122"/>
                </a:rPr>
                <a:t>多层次特征的综合利用</a:t>
              </a:r>
              <a:endParaRPr lang="en-US" altLang="zh-CN" sz="1050" b="1" dirty="0">
                <a:solidFill>
                  <a:srgbClr val="FF0000"/>
                </a:solidFill>
                <a:latin typeface="Times New Roman" panose="02020603050405020304" pitchFamily="18" charset="0"/>
                <a:ea typeface="华文楷体" panose="02010600040101010101" pitchFamily="2" charset="-122"/>
              </a:endParaRPr>
            </a:p>
            <a:p>
              <a:pPr marL="266700" algn="ctr">
                <a:lnSpc>
                  <a:spcPct val="130000"/>
                </a:lnSpc>
                <a:spcAft>
                  <a:spcPts val="0"/>
                </a:spcAft>
                <a:buClr>
                  <a:srgbClr val="C00000"/>
                </a:buClr>
                <a:defRPr/>
              </a:pPr>
              <a:r>
                <a:rPr lang="en-US" altLang="zh-CN" sz="1050" b="1" dirty="0">
                  <a:solidFill>
                    <a:srgbClr val="FF0000"/>
                  </a:solidFill>
                  <a:latin typeface="Times New Roman" panose="02020603050405020304" pitchFamily="18" charset="0"/>
                  <a:ea typeface="华文楷体" panose="02010600040101010101" pitchFamily="2" charset="-122"/>
                </a:rPr>
                <a:t>Multiple Level Features</a:t>
              </a:r>
              <a:endParaRPr lang="en-US" altLang="zh-CN" sz="1050" dirty="0">
                <a:latin typeface="Times New Roman" panose="02020603050405020304" pitchFamily="18" charset="0"/>
                <a:ea typeface="华文楷体" panose="02010600040101010101" pitchFamily="2" charset="-122"/>
              </a:endParaRPr>
            </a:p>
          </p:txBody>
        </p:sp>
        <p:sp>
          <p:nvSpPr>
            <p:cNvPr id="4" name="矩形 3"/>
            <p:cNvSpPr/>
            <p:nvPr/>
          </p:nvSpPr>
          <p:spPr>
            <a:xfrm>
              <a:off x="184150" y="1222130"/>
              <a:ext cx="1790700" cy="5231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grpSp>
      <p:grpSp>
        <p:nvGrpSpPr>
          <p:cNvPr id="30725" name="组合 14"/>
          <p:cNvGrpSpPr>
            <a:grpSpLocks/>
          </p:cNvGrpSpPr>
          <p:nvPr/>
        </p:nvGrpSpPr>
        <p:grpSpPr bwMode="auto">
          <a:xfrm>
            <a:off x="2995613" y="2001838"/>
            <a:ext cx="2268537" cy="527050"/>
            <a:chOff x="3016250" y="1222131"/>
            <a:chExt cx="2268161" cy="526696"/>
          </a:xfrm>
        </p:grpSpPr>
        <p:sp>
          <p:nvSpPr>
            <p:cNvPr id="13" name="矩形 12"/>
            <p:cNvSpPr/>
            <p:nvPr/>
          </p:nvSpPr>
          <p:spPr>
            <a:xfrm>
              <a:off x="3016250" y="1236408"/>
              <a:ext cx="2268161" cy="512419"/>
            </a:xfrm>
            <a:prstGeom prst="rect">
              <a:avLst/>
            </a:prstGeom>
          </p:spPr>
          <p:txBody>
            <a:bodyPr>
              <a:spAutoFit/>
            </a:bodyPr>
            <a:lstStyle/>
            <a:p>
              <a:pPr marL="266700" algn="ctr">
                <a:lnSpc>
                  <a:spcPct val="130000"/>
                </a:lnSpc>
                <a:spcAft>
                  <a:spcPts val="0"/>
                </a:spcAft>
                <a:buClr>
                  <a:srgbClr val="C00000"/>
                </a:buClr>
                <a:defRPr/>
              </a:pPr>
              <a:r>
                <a:rPr lang="zh-CN" altLang="en-US" sz="1050" b="1">
                  <a:solidFill>
                    <a:srgbClr val="FF0000"/>
                  </a:solidFill>
                  <a:latin typeface="Times New Roman" panose="02020603050405020304" pitchFamily="18" charset="0"/>
                  <a:ea typeface="华文楷体" panose="02010600040101010101" pitchFamily="2" charset="-122"/>
                </a:rPr>
                <a:t>宽度与深度的拓展</a:t>
              </a:r>
              <a:endParaRPr lang="en-US" altLang="zh-CN" sz="1050" b="1">
                <a:solidFill>
                  <a:srgbClr val="FF0000"/>
                </a:solidFill>
                <a:latin typeface="Times New Roman" panose="02020603050405020304" pitchFamily="18" charset="0"/>
                <a:ea typeface="华文楷体" panose="02010600040101010101" pitchFamily="2" charset="-122"/>
              </a:endParaRPr>
            </a:p>
            <a:p>
              <a:pPr marL="266700" algn="ctr">
                <a:lnSpc>
                  <a:spcPct val="130000"/>
                </a:lnSpc>
                <a:spcAft>
                  <a:spcPts val="0"/>
                </a:spcAft>
                <a:buClr>
                  <a:srgbClr val="C00000"/>
                </a:buClr>
                <a:defRPr/>
              </a:pPr>
              <a:r>
                <a:rPr lang="en-US" altLang="zh-CN" sz="1050" b="1">
                  <a:solidFill>
                    <a:srgbClr val="FF0000"/>
                  </a:solidFill>
                  <a:latin typeface="Times New Roman" panose="02020603050405020304" pitchFamily="18" charset="0"/>
                  <a:ea typeface="华文楷体" panose="02010600040101010101" pitchFamily="2" charset="-122"/>
                </a:rPr>
                <a:t>Size of deep neural network</a:t>
              </a:r>
              <a:endParaRPr lang="en-US" altLang="zh-CN" sz="1050">
                <a:latin typeface="Times New Roman" panose="02020603050405020304" pitchFamily="18" charset="0"/>
                <a:ea typeface="华文楷体" panose="02010600040101010101" pitchFamily="2" charset="-122"/>
              </a:endParaRPr>
            </a:p>
          </p:txBody>
        </p:sp>
        <p:sp>
          <p:nvSpPr>
            <p:cNvPr id="17" name="矩形 16"/>
            <p:cNvSpPr/>
            <p:nvPr/>
          </p:nvSpPr>
          <p:spPr>
            <a:xfrm>
              <a:off x="3244812" y="1222131"/>
              <a:ext cx="1993570" cy="5124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grpSp>
      <p:grpSp>
        <p:nvGrpSpPr>
          <p:cNvPr id="30726" name="组合 10"/>
          <p:cNvGrpSpPr>
            <a:grpSpLocks/>
          </p:cNvGrpSpPr>
          <p:nvPr/>
        </p:nvGrpSpPr>
        <p:grpSpPr bwMode="auto">
          <a:xfrm>
            <a:off x="5681663" y="2000250"/>
            <a:ext cx="1993900" cy="517525"/>
            <a:chOff x="6210301" y="1236379"/>
            <a:chExt cx="1993900" cy="518179"/>
          </a:xfrm>
        </p:grpSpPr>
        <p:sp>
          <p:nvSpPr>
            <p:cNvPr id="14" name="矩形 13"/>
            <p:cNvSpPr/>
            <p:nvPr/>
          </p:nvSpPr>
          <p:spPr>
            <a:xfrm>
              <a:off x="6438901" y="1236379"/>
              <a:ext cx="1301750" cy="492102"/>
            </a:xfrm>
            <a:prstGeom prst="rect">
              <a:avLst/>
            </a:prstGeom>
          </p:spPr>
          <p:txBody>
            <a:bodyPr>
              <a:spAutoFit/>
            </a:bodyPr>
            <a:lstStyle/>
            <a:p>
              <a:pPr marL="266700" algn="ctr">
                <a:lnSpc>
                  <a:spcPct val="130000"/>
                </a:lnSpc>
                <a:spcAft>
                  <a:spcPts val="0"/>
                </a:spcAft>
                <a:buClr>
                  <a:srgbClr val="C00000"/>
                </a:buClr>
                <a:defRPr/>
              </a:pPr>
              <a:r>
                <a:rPr lang="zh-CN" altLang="zh-CN" sz="1050" b="1">
                  <a:solidFill>
                    <a:srgbClr val="FF0000"/>
                  </a:solidFill>
                  <a:latin typeface="Times New Roman" panose="02020603050405020304" pitchFamily="18" charset="0"/>
                  <a:ea typeface="华文楷体" panose="02010600040101010101" pitchFamily="2" charset="-122"/>
                </a:rPr>
                <a:t>混合功能块</a:t>
              </a:r>
              <a:endParaRPr lang="en-US" altLang="zh-CN" sz="1050" b="1">
                <a:solidFill>
                  <a:srgbClr val="FF0000"/>
                </a:solidFill>
                <a:latin typeface="Times New Roman" panose="02020603050405020304" pitchFamily="18" charset="0"/>
                <a:ea typeface="华文楷体" panose="02010600040101010101" pitchFamily="2" charset="-122"/>
              </a:endParaRPr>
            </a:p>
            <a:p>
              <a:pPr marL="266700" algn="ctr">
                <a:lnSpc>
                  <a:spcPct val="130000"/>
                </a:lnSpc>
                <a:spcAft>
                  <a:spcPts val="0"/>
                </a:spcAft>
                <a:buClr>
                  <a:srgbClr val="C00000"/>
                </a:buClr>
                <a:defRPr/>
              </a:pPr>
              <a:r>
                <a:rPr lang="en-US" altLang="zh-CN" sz="1050" b="1">
                  <a:solidFill>
                    <a:srgbClr val="FF0000"/>
                  </a:solidFill>
                  <a:latin typeface="Times New Roman" panose="02020603050405020304" pitchFamily="18" charset="0"/>
                  <a:ea typeface="华文楷体" panose="02010600040101010101" pitchFamily="2" charset="-122"/>
                </a:rPr>
                <a:t>Block Tricks</a:t>
              </a:r>
            </a:p>
          </p:txBody>
        </p:sp>
        <p:sp>
          <p:nvSpPr>
            <p:cNvPr id="20" name="矩形 19"/>
            <p:cNvSpPr/>
            <p:nvPr/>
          </p:nvSpPr>
          <p:spPr>
            <a:xfrm>
              <a:off x="6210301" y="1242737"/>
              <a:ext cx="1993900" cy="5118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grpSp>
      <p:sp>
        <p:nvSpPr>
          <p:cNvPr id="18" name="十字形 17"/>
          <p:cNvSpPr/>
          <p:nvPr/>
        </p:nvSpPr>
        <p:spPr>
          <a:xfrm>
            <a:off x="2903538" y="2171700"/>
            <a:ext cx="171450" cy="158750"/>
          </a:xfrm>
          <a:prstGeom prst="plus">
            <a:avLst>
              <a:gd name="adj" fmla="val 4224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Times New Roman" panose="02020603050405020304" pitchFamily="18" charset="0"/>
              <a:ea typeface="华文楷体" panose="02010600040101010101" pitchFamily="2" charset="-122"/>
            </a:endParaRPr>
          </a:p>
        </p:txBody>
      </p:sp>
      <p:sp>
        <p:nvSpPr>
          <p:cNvPr id="25" name="十字形 24"/>
          <p:cNvSpPr/>
          <p:nvPr/>
        </p:nvSpPr>
        <p:spPr>
          <a:xfrm>
            <a:off x="5376863" y="2171700"/>
            <a:ext cx="171450" cy="158750"/>
          </a:xfrm>
          <a:prstGeom prst="plus">
            <a:avLst>
              <a:gd name="adj" fmla="val 42241"/>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Times New Roman" panose="02020603050405020304" pitchFamily="18" charset="0"/>
              <a:ea typeface="华文楷体" panose="02010600040101010101" pitchFamily="2" charset="-122"/>
            </a:endParaRPr>
          </a:p>
        </p:txBody>
      </p:sp>
      <p:sp>
        <p:nvSpPr>
          <p:cNvPr id="27" name="矩形 26"/>
          <p:cNvSpPr/>
          <p:nvPr/>
        </p:nvSpPr>
        <p:spPr>
          <a:xfrm>
            <a:off x="412750" y="1125538"/>
            <a:ext cx="8610600" cy="286040"/>
          </a:xfrm>
          <a:prstGeom prst="rect">
            <a:avLst/>
          </a:prstGeom>
        </p:spPr>
        <p:txBody>
          <a:bodyPr>
            <a:spAutoFit/>
          </a:bodyPr>
          <a:lstStyle/>
          <a:p>
            <a:pPr marL="171450" indent="-171450">
              <a:lnSpc>
                <a:spcPct val="130000"/>
              </a:lnSpc>
              <a:buClr>
                <a:srgbClr val="C00000"/>
              </a:buClr>
              <a:buFont typeface="Wingdings" panose="05000000000000000000" pitchFamily="2" charset="2"/>
              <a:buChar char="Ø"/>
              <a:defRPr/>
            </a:pPr>
            <a:r>
              <a:rPr lang="zh-CN" altLang="zh-CN" sz="1050" dirty="0">
                <a:latin typeface="Times New Roman" panose="02020603050405020304" pitchFamily="18" charset="0"/>
                <a:ea typeface="华文楷体" panose="02010600040101010101" pitchFamily="2" charset="-122"/>
              </a:rPr>
              <a:t>为了综合考虑多层次特征与网络提取特征能力，提出一种性能更强的且更适用于小样本数据建模、决策过程的深度模型。</a:t>
            </a:r>
            <a:endParaRPr lang="zh-CN" altLang="en-US" sz="1050" dirty="0">
              <a:latin typeface="Times New Roman" panose="02020603050405020304" pitchFamily="18" charset="0"/>
              <a:ea typeface="华文楷体" panose="02010600040101010101" pitchFamily="2" charset="-122"/>
            </a:endParaRPr>
          </a:p>
        </p:txBody>
      </p:sp>
      <mc:AlternateContent xmlns:mc="http://schemas.openxmlformats.org/markup-compatibility/2006" xmlns:a14="http://schemas.microsoft.com/office/drawing/2010/main">
        <mc:Choice Requires="a14">
          <p:sp>
            <p:nvSpPr>
              <p:cNvPr id="33" name="矩形 32"/>
              <p:cNvSpPr/>
              <p:nvPr/>
            </p:nvSpPr>
            <p:spPr bwMode="auto">
              <a:xfrm>
                <a:off x="412750" y="1420816"/>
                <a:ext cx="3194849" cy="286040"/>
              </a:xfrm>
              <a:prstGeom prst="rect">
                <a:avLst/>
              </a:prstGeom>
            </p:spPr>
            <p:txBody>
              <a:bodyPr wrap="none">
                <a:spAutoFit/>
              </a:bodyPr>
              <a:lstStyle/>
              <a:p>
                <a:pPr marL="171450" indent="-171450">
                  <a:lnSpc>
                    <a:spcPct val="130000"/>
                  </a:lnSpc>
                  <a:buClr>
                    <a:srgbClr val="C00000"/>
                  </a:buClr>
                  <a:buFont typeface="Wingdings" panose="05000000000000000000" pitchFamily="2" charset="2"/>
                  <a:buChar char="Ø"/>
                  <a:defRPr/>
                </a:pPr>
                <a:r>
                  <a:rPr lang="zh-CN" altLang="zh-CN" sz="1050" dirty="0" smtClean="0">
                    <a:latin typeface="Times New Roman" panose="02020603050405020304" pitchFamily="18" charset="0"/>
                    <a:ea typeface="华文楷体" panose="02010600040101010101" pitchFamily="2" charset="-122"/>
                  </a:rPr>
                  <a:t>假设网络层数表示为</a:t>
                </a:r>
                <a14:m>
                  <m:oMath xmlns:m="http://schemas.openxmlformats.org/officeDocument/2006/math">
                    <m:r>
                      <a:rPr lang="en-US" altLang="zh-CN" sz="1050" b="0" i="1" smtClean="0">
                        <a:latin typeface="Cambria Math" panose="02040503050406030204" pitchFamily="18" charset="0"/>
                        <a:ea typeface="华文楷体" panose="02010600040101010101" pitchFamily="2" charset="-122"/>
                      </a:rPr>
                      <m:t>𝑁</m:t>
                    </m:r>
                    <m:r>
                      <a:rPr lang="en-US" altLang="zh-CN" sz="1050" b="0" i="1" smtClean="0">
                        <a:latin typeface="Cambria Math" panose="02040503050406030204" pitchFamily="18" charset="0"/>
                        <a:ea typeface="华文楷体" panose="02010600040101010101" pitchFamily="2" charset="-122"/>
                      </a:rPr>
                      <m:t>=2</m:t>
                    </m:r>
                    <m:r>
                      <a:rPr lang="en-US" altLang="zh-CN" sz="1050" b="0" i="1" smtClean="0">
                        <a:latin typeface="Cambria Math" panose="02040503050406030204" pitchFamily="18" charset="0"/>
                        <a:ea typeface="华文楷体" panose="02010600040101010101" pitchFamily="2" charset="-122"/>
                      </a:rPr>
                      <m:t>𝐿</m:t>
                    </m:r>
                    <m:r>
                      <a:rPr lang="en-US" altLang="zh-CN" sz="1050" b="0" i="1" smtClean="0">
                        <a:latin typeface="Cambria Math" panose="02040503050406030204" pitchFamily="18" charset="0"/>
                        <a:ea typeface="华文楷体" panose="02010600040101010101" pitchFamily="2" charset="-122"/>
                      </a:rPr>
                      <m:t>+1</m:t>
                    </m:r>
                  </m:oMath>
                </a14:m>
                <a:r>
                  <a:rPr lang="en-US" altLang="zh-CN" sz="1050" dirty="0" smtClean="0">
                    <a:latin typeface="Times New Roman" panose="02020603050405020304" pitchFamily="18" charset="0"/>
                    <a:ea typeface="华文楷体" panose="02010600040101010101" pitchFamily="2" charset="-122"/>
                  </a:rPr>
                  <a:t>, </a:t>
                </a:r>
                <a14:m>
                  <m:oMath xmlns:m="http://schemas.openxmlformats.org/officeDocument/2006/math">
                    <m:r>
                      <a:rPr lang="en-US" altLang="zh-CN" sz="1050" b="0" i="1" smtClean="0">
                        <a:latin typeface="Cambria Math" panose="02040503050406030204" pitchFamily="18" charset="0"/>
                        <a:ea typeface="华文楷体" panose="02010600040101010101" pitchFamily="2" charset="-122"/>
                      </a:rPr>
                      <m:t>𝑙</m:t>
                    </m:r>
                    <m:r>
                      <a:rPr lang="en-US" altLang="zh-CN" sz="1050" b="0" i="1" smtClean="0">
                        <a:latin typeface="Cambria Math" panose="02040503050406030204" pitchFamily="18" charset="0"/>
                        <a:ea typeface="Cambria Math" panose="02040503050406030204" pitchFamily="18" charset="0"/>
                      </a:rPr>
                      <m:t>∈{1,2,3,..,</m:t>
                    </m:r>
                    <m:r>
                      <a:rPr lang="en-US" altLang="zh-CN" sz="1050" b="0" i="1" smtClean="0">
                        <a:latin typeface="Cambria Math" panose="02040503050406030204" pitchFamily="18" charset="0"/>
                        <a:ea typeface="Cambria Math" panose="02040503050406030204" pitchFamily="18" charset="0"/>
                      </a:rPr>
                      <m:t>𝐿</m:t>
                    </m:r>
                    <m:r>
                      <a:rPr lang="en-US" altLang="zh-CN" sz="1050" b="0" i="1" smtClean="0">
                        <a:latin typeface="Cambria Math" panose="02040503050406030204" pitchFamily="18" charset="0"/>
                        <a:ea typeface="Cambria Math" panose="02040503050406030204" pitchFamily="18" charset="0"/>
                      </a:rPr>
                      <m:t>}</m:t>
                    </m:r>
                  </m:oMath>
                </a14:m>
                <a:endParaRPr lang="zh-CN" altLang="en-US" sz="1050" dirty="0">
                  <a:latin typeface="Times New Roman" panose="02020603050405020304" pitchFamily="18" charset="0"/>
                  <a:ea typeface="华文楷体" panose="02010600040101010101" pitchFamily="2" charset="-122"/>
                </a:endParaRPr>
              </a:p>
            </p:txBody>
          </p:sp>
        </mc:Choice>
        <mc:Fallback xmlns="">
          <p:sp>
            <p:nvSpPr>
              <p:cNvPr id="33" name="矩形 32"/>
              <p:cNvSpPr>
                <a:spLocks noRot="1" noChangeAspect="1" noMove="1" noResize="1" noEditPoints="1" noAdjustHandles="1" noChangeArrowheads="1" noChangeShapeType="1" noTextEdit="1"/>
              </p:cNvSpPr>
              <p:nvPr/>
            </p:nvSpPr>
            <p:spPr bwMode="auto">
              <a:xfrm>
                <a:off x="412750" y="1420816"/>
                <a:ext cx="3194849" cy="286040"/>
              </a:xfrm>
              <a:prstGeom prst="rect">
                <a:avLst/>
              </a:prstGeom>
              <a:blipFill rotWithShape="0">
                <a:blip r:embed="rId7"/>
                <a:stretch>
                  <a:fillRect b="-12766"/>
                </a:stretch>
              </a:blipFill>
            </p:spPr>
            <p:txBody>
              <a:bodyPr/>
              <a:lstStyle/>
              <a:p>
                <a:r>
                  <a:rPr lang="zh-CN" altLang="en-US">
                    <a:noFill/>
                  </a:rPr>
                  <a:t> </a:t>
                </a:r>
              </a:p>
            </p:txBody>
          </p:sp>
        </mc:Fallback>
      </mc:AlternateContent>
      <p:sp>
        <p:nvSpPr>
          <p:cNvPr id="45" name="矩形 44"/>
          <p:cNvSpPr/>
          <p:nvPr/>
        </p:nvSpPr>
        <p:spPr bwMode="auto">
          <a:xfrm>
            <a:off x="2768600" y="2787649"/>
            <a:ext cx="3228975" cy="1168401"/>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cxnSp>
        <p:nvCxnSpPr>
          <p:cNvPr id="60" name="直接箭头连接符 59"/>
          <p:cNvCxnSpPr>
            <a:stCxn id="4" idx="2"/>
          </p:cNvCxnSpPr>
          <p:nvPr/>
        </p:nvCxnSpPr>
        <p:spPr>
          <a:xfrm>
            <a:off x="1865313" y="2517775"/>
            <a:ext cx="2141538" cy="915842"/>
          </a:xfrm>
          <a:prstGeom prst="straightConnector1">
            <a:avLst/>
          </a:prstGeom>
          <a:noFill/>
          <a:ln>
            <a:solidFill>
              <a:srgbClr val="0057A7"/>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61" name="椭圆 60"/>
          <p:cNvSpPr/>
          <p:nvPr/>
        </p:nvSpPr>
        <p:spPr>
          <a:xfrm>
            <a:off x="4105274" y="3021014"/>
            <a:ext cx="638176" cy="350837"/>
          </a:xfrm>
          <a:prstGeom prst="ellipse">
            <a:avLst/>
          </a:prstGeom>
          <a:noFill/>
          <a:ln>
            <a:solidFill>
              <a:srgbClr val="0057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cxnSp>
        <p:nvCxnSpPr>
          <p:cNvPr id="63" name="直接箭头连接符 62"/>
          <p:cNvCxnSpPr/>
          <p:nvPr/>
        </p:nvCxnSpPr>
        <p:spPr>
          <a:xfrm flipH="1">
            <a:off x="4743450" y="2528888"/>
            <a:ext cx="1935164" cy="596901"/>
          </a:xfrm>
          <a:prstGeom prst="straightConnector1">
            <a:avLst/>
          </a:prstGeom>
          <a:noFill/>
          <a:ln>
            <a:solidFill>
              <a:srgbClr val="0057A7"/>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8" name="组合 37"/>
          <p:cNvGrpSpPr>
            <a:grpSpLocks/>
          </p:cNvGrpSpPr>
          <p:nvPr/>
        </p:nvGrpSpPr>
        <p:grpSpPr bwMode="auto">
          <a:xfrm>
            <a:off x="0" y="831948"/>
            <a:ext cx="9140825" cy="58738"/>
            <a:chOff x="0" y="942975"/>
            <a:chExt cx="9140825" cy="58403"/>
          </a:xfrm>
        </p:grpSpPr>
        <p:cxnSp>
          <p:nvCxnSpPr>
            <p:cNvPr id="39" name="直接连接符 38"/>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41" name="矩形 40"/>
          <p:cNvSpPr/>
          <p:nvPr/>
        </p:nvSpPr>
        <p:spPr>
          <a:xfrm>
            <a:off x="-8259" y="533316"/>
            <a:ext cx="2577950"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华文楷体" panose="02010600040101010101" pitchFamily="2" charset="-122"/>
                <a:ea typeface="华文楷体" panose="02010600040101010101" pitchFamily="2" charset="-122"/>
              </a:rPr>
              <a:t> 高性能决策生成模型 </a:t>
            </a:r>
            <a:r>
              <a:rPr lang="en-US" altLang="zh-CN" sz="1050" b="1" dirty="0" smtClean="0">
                <a:solidFill>
                  <a:srgbClr val="BF1313"/>
                </a:solidFill>
                <a:latin typeface="Times New Roman" panose="02020603050405020304" pitchFamily="18" charset="0"/>
                <a:ea typeface="华文楷体" panose="02010600040101010101" pitchFamily="2" charset="-122"/>
              </a:rPr>
              <a:t>Reinforced </a:t>
            </a:r>
            <a:r>
              <a:rPr lang="en-US" altLang="zh-CN" sz="1050" b="1" dirty="0">
                <a:solidFill>
                  <a:srgbClr val="BF1313"/>
                </a:solidFill>
                <a:latin typeface="Times New Roman" panose="02020603050405020304" pitchFamily="18" charset="0"/>
                <a:ea typeface="华文楷体" panose="02010600040101010101" pitchFamily="2" charset="-122"/>
              </a:rPr>
              <a:t>U-Net</a:t>
            </a:r>
            <a:endParaRPr lang="zh-CN" altLang="en-US" sz="1400" b="1" dirty="0">
              <a:solidFill>
                <a:srgbClr val="BF1313"/>
              </a:solidFill>
              <a:latin typeface="Times New Roman" panose="02020603050405020304" pitchFamily="18" charset="0"/>
              <a:ea typeface="华文楷体" panose="02010600040101010101" pitchFamily="2" charset="-122"/>
            </a:endParaRPr>
          </a:p>
        </p:txBody>
      </p:sp>
      <p:sp>
        <p:nvSpPr>
          <p:cNvPr id="42" name="矩形 41"/>
          <p:cNvSpPr/>
          <p:nvPr/>
        </p:nvSpPr>
        <p:spPr>
          <a:xfrm>
            <a:off x="0" y="930359"/>
            <a:ext cx="2161169"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华文楷体" panose="02010600040101010101" pitchFamily="2" charset="-122"/>
                <a:ea typeface="华文楷体" panose="02010600040101010101" pitchFamily="2" charset="-122"/>
              </a:rPr>
              <a:t> 基于</a:t>
            </a:r>
            <a:r>
              <a:rPr lang="en-US" altLang="zh-CN" sz="1050" b="1" dirty="0">
                <a:solidFill>
                  <a:srgbClr val="BF1313"/>
                </a:solidFill>
                <a:latin typeface="华文楷体" panose="02010600040101010101" pitchFamily="2" charset="-122"/>
                <a:ea typeface="华文楷体" panose="02010600040101010101" pitchFamily="2" charset="-122"/>
              </a:rPr>
              <a:t>Drop-Level</a:t>
            </a:r>
            <a:r>
              <a:rPr lang="zh-CN" altLang="en-US" sz="1050" b="1" dirty="0">
                <a:solidFill>
                  <a:srgbClr val="BF1313"/>
                </a:solidFill>
                <a:latin typeface="华文楷体" panose="02010600040101010101" pitchFamily="2" charset="-122"/>
                <a:ea typeface="华文楷体" panose="02010600040101010101" pitchFamily="2" charset="-122"/>
              </a:rPr>
              <a:t>正则化的</a:t>
            </a:r>
            <a:r>
              <a:rPr lang="en-US" altLang="zh-CN" sz="1050" b="1" dirty="0">
                <a:solidFill>
                  <a:srgbClr val="BF1313"/>
                </a:solidFill>
                <a:latin typeface="华文楷体" panose="02010600040101010101" pitchFamily="2" charset="-122"/>
                <a:ea typeface="华文楷体" panose="02010600040101010101" pitchFamily="2" charset="-122"/>
              </a:rPr>
              <a:t>RU-Net</a:t>
            </a:r>
            <a:endParaRPr lang="zh-CN" altLang="en-US" sz="1400" b="1" dirty="0">
              <a:solidFill>
                <a:srgbClr val="BF1313"/>
              </a:solidFill>
              <a:latin typeface="Times New Roman" panose="02020603050405020304" pitchFamily="18" charset="0"/>
              <a:ea typeface="华文楷体" panose="02010600040101010101" pitchFamily="2" charset="-122"/>
            </a:endParaRPr>
          </a:p>
        </p:txBody>
      </p:sp>
      <mc:AlternateContent xmlns:mc="http://schemas.openxmlformats.org/markup-compatibility/2006" xmlns:a14="http://schemas.microsoft.com/office/drawing/2010/main">
        <mc:Choice Requires="a14">
          <p:sp>
            <p:nvSpPr>
              <p:cNvPr id="43" name="矩形 42"/>
              <p:cNvSpPr/>
              <p:nvPr/>
            </p:nvSpPr>
            <p:spPr>
              <a:xfrm>
                <a:off x="387350" y="4214811"/>
                <a:ext cx="8610600" cy="599716"/>
              </a:xfrm>
              <a:prstGeom prst="rect">
                <a:avLst/>
              </a:prstGeom>
            </p:spPr>
            <p:txBody>
              <a:bodyPr>
                <a:spAutoFit/>
              </a:bodyPr>
              <a:lstStyle/>
              <a:p>
                <a:pPr>
                  <a:lnSpc>
                    <a:spcPct val="130000"/>
                  </a:lnSpc>
                  <a:buClr>
                    <a:srgbClr val="C00000"/>
                  </a:buClr>
                  <a:defRPr/>
                </a:pPr>
                <a:r>
                  <a:rPr lang="zh-CN" altLang="en-US" sz="1050" dirty="0" smtClean="0">
                    <a:latin typeface="Times New Roman" panose="02020603050405020304" pitchFamily="18" charset="0"/>
                    <a:ea typeface="华文楷体" panose="02010600040101010101" pitchFamily="2" charset="-122"/>
                  </a:rPr>
                  <a:t>式中</a:t>
                </a:r>
                <a14:m>
                  <m:oMath xmlns:m="http://schemas.openxmlformats.org/officeDocument/2006/math">
                    <m:sSup>
                      <m:sSupPr>
                        <m:ctrlPr>
                          <a:rPr lang="en-US" altLang="zh-CN" sz="1050" i="1" smtClean="0">
                            <a:latin typeface="Cambria Math" panose="02040503050406030204" pitchFamily="18" charset="0"/>
                            <a:ea typeface="华文楷体" panose="02010600040101010101" pitchFamily="2" charset="-122"/>
                          </a:rPr>
                        </m:ctrlPr>
                      </m:sSupPr>
                      <m:e>
                        <m:r>
                          <a:rPr lang="en-US" altLang="zh-CN" sz="1050" b="0" i="1" smtClean="0">
                            <a:latin typeface="Cambria Math" panose="02040503050406030204" pitchFamily="18" charset="0"/>
                            <a:ea typeface="华文楷体" panose="02010600040101010101" pitchFamily="2" charset="-122"/>
                          </a:rPr>
                          <m:t>𝑓</m:t>
                        </m:r>
                      </m:e>
                      <m:sup>
                        <m:r>
                          <a:rPr lang="en-US" altLang="zh-CN" sz="1050" b="0" i="1" smtClean="0">
                            <a:latin typeface="Cambria Math" panose="02040503050406030204" pitchFamily="18" charset="0"/>
                            <a:ea typeface="华文楷体" panose="02010600040101010101" pitchFamily="2" charset="-122"/>
                          </a:rPr>
                          <m:t>(</m:t>
                        </m:r>
                        <m:r>
                          <a:rPr lang="en-US" altLang="zh-CN" sz="1050" b="0" i="1" smtClean="0">
                            <a:latin typeface="Cambria Math" panose="02040503050406030204" pitchFamily="18" charset="0"/>
                            <a:ea typeface="华文楷体" panose="02010600040101010101" pitchFamily="2" charset="-122"/>
                          </a:rPr>
                          <m:t>𝑙</m:t>
                        </m:r>
                        <m:r>
                          <a:rPr lang="en-US" altLang="zh-CN" sz="1050" b="0" i="1" smtClean="0">
                            <a:latin typeface="Cambria Math" panose="02040503050406030204" pitchFamily="18" charset="0"/>
                            <a:ea typeface="华文楷体" panose="02010600040101010101" pitchFamily="2" charset="-122"/>
                          </a:rPr>
                          <m:t>+1)</m:t>
                        </m:r>
                      </m:sup>
                    </m:sSup>
                  </m:oMath>
                </a14:m>
                <a:r>
                  <a:rPr lang="zh-CN" altLang="en-US" sz="1050" dirty="0" smtClean="0">
                    <a:latin typeface="Times New Roman" panose="02020603050405020304" pitchFamily="18" charset="0"/>
                    <a:ea typeface="华文楷体" panose="02010600040101010101" pitchFamily="2" charset="-122"/>
                  </a:rPr>
                  <a:t>表示非线性增强建造模块，比如</a:t>
                </a:r>
                <a:r>
                  <a:rPr lang="en-US" altLang="zh-CN" sz="1050" dirty="0" smtClean="0">
                    <a:latin typeface="Times New Roman" panose="02020603050405020304" pitchFamily="18" charset="0"/>
                    <a:ea typeface="华文楷体" panose="02010600040101010101" pitchFamily="2" charset="-122"/>
                  </a:rPr>
                  <a:t>Dense block</a:t>
                </a:r>
                <a:r>
                  <a:rPr lang="zh-CN" altLang="en-US" sz="1050" dirty="0" smtClean="0">
                    <a:latin typeface="Times New Roman" panose="02020603050405020304" pitchFamily="18" charset="0"/>
                    <a:ea typeface="华文楷体" panose="02010600040101010101" pitchFamily="2" charset="-122"/>
                  </a:rPr>
                  <a:t>、</a:t>
                </a:r>
                <a:r>
                  <a:rPr lang="en-US" altLang="zh-CN" sz="1050" dirty="0" err="1" smtClean="0">
                    <a:latin typeface="Times New Roman" panose="02020603050405020304" pitchFamily="18" charset="0"/>
                    <a:ea typeface="华文楷体" panose="02010600040101010101" pitchFamily="2" charset="-122"/>
                  </a:rPr>
                  <a:t>Resblock</a:t>
                </a:r>
                <a:r>
                  <a:rPr lang="zh-CN" altLang="en-US" sz="1050" dirty="0" smtClean="0">
                    <a:latin typeface="Times New Roman" panose="02020603050405020304" pitchFamily="18" charset="0"/>
                    <a:ea typeface="华文楷体" panose="02010600040101010101" pitchFamily="2" charset="-122"/>
                  </a:rPr>
                  <a:t>等；而</a:t>
                </a:r>
                <a14:m>
                  <m:oMath xmlns:m="http://schemas.openxmlformats.org/officeDocument/2006/math">
                    <m:r>
                      <a:rPr lang="en-US" altLang="zh-CN" sz="1050" b="0" i="1" smtClean="0">
                        <a:latin typeface="Cambria Math" panose="02040503050406030204" pitchFamily="18" charset="0"/>
                        <a:ea typeface="华文楷体" panose="02010600040101010101" pitchFamily="2" charset="-122"/>
                      </a:rPr>
                      <m:t>𝑑</m:t>
                    </m:r>
                  </m:oMath>
                </a14:m>
                <a:r>
                  <a:rPr lang="zh-CN" altLang="en-US" sz="1050" dirty="0" smtClean="0">
                    <a:latin typeface="Times New Roman" panose="02020603050405020304" pitchFamily="18" charset="0"/>
                    <a:ea typeface="华文楷体" panose="02010600040101010101" pitchFamily="2" charset="-122"/>
                  </a:rPr>
                  <a:t>和</a:t>
                </a:r>
                <a14:m>
                  <m:oMath xmlns:m="http://schemas.openxmlformats.org/officeDocument/2006/math">
                    <m:r>
                      <a:rPr lang="en-US" altLang="zh-CN" sz="1050" b="0" i="1" dirty="0" smtClean="0">
                        <a:latin typeface="Cambria Math" panose="02040503050406030204" pitchFamily="18" charset="0"/>
                        <a:ea typeface="华文楷体" panose="02010600040101010101" pitchFamily="2" charset="-122"/>
                      </a:rPr>
                      <m:t>𝑢</m:t>
                    </m:r>
                  </m:oMath>
                </a14:m>
                <a:r>
                  <a:rPr lang="zh-CN" altLang="en-US" sz="1050" dirty="0" smtClean="0">
                    <a:latin typeface="Times New Roman" panose="02020603050405020304" pitchFamily="18" charset="0"/>
                    <a:ea typeface="华文楷体" panose="02010600040101010101" pitchFamily="2" charset="-122"/>
                  </a:rPr>
                  <a:t>分别表示下采样（</a:t>
                </a:r>
                <a:r>
                  <a:rPr lang="en-US" altLang="zh-CN" sz="1050" dirty="0" smtClean="0">
                    <a:latin typeface="Times New Roman" panose="02020603050405020304" pitchFamily="18" charset="0"/>
                    <a:ea typeface="华文楷体" panose="02010600040101010101" pitchFamily="2" charset="-122"/>
                  </a:rPr>
                  <a:t>Down sampling</a:t>
                </a:r>
                <a:r>
                  <a:rPr lang="zh-CN" altLang="en-US" sz="1050" dirty="0" smtClean="0">
                    <a:latin typeface="Times New Roman" panose="02020603050405020304" pitchFamily="18" charset="0"/>
                    <a:ea typeface="华文楷体" panose="02010600040101010101" pitchFamily="2" charset="-122"/>
                  </a:rPr>
                  <a:t>）、上采样操作（</a:t>
                </a:r>
                <a:r>
                  <a:rPr lang="en-US" altLang="zh-CN" sz="1050" dirty="0" smtClean="0">
                    <a:latin typeface="Times New Roman" panose="02020603050405020304" pitchFamily="18" charset="0"/>
                    <a:ea typeface="华文楷体" panose="02010600040101010101" pitchFamily="2" charset="-122"/>
                  </a:rPr>
                  <a:t>Up sampling</a:t>
                </a:r>
                <a:r>
                  <a:rPr lang="zh-CN" altLang="en-US" sz="1050" dirty="0" smtClean="0">
                    <a:latin typeface="Times New Roman" panose="02020603050405020304" pitchFamily="18" charset="0"/>
                    <a:ea typeface="华文楷体" panose="02010600040101010101" pitchFamily="2" charset="-122"/>
                  </a:rPr>
                  <a:t>）；</a:t>
                </a:r>
                <a14:m>
                  <m:oMath xmlns:m="http://schemas.openxmlformats.org/officeDocument/2006/math">
                    <m:r>
                      <a:rPr lang="en-US" altLang="zh-CN" sz="1050" i="1" smtClean="0">
                        <a:latin typeface="Cambria Math" panose="02040503050406030204" pitchFamily="18" charset="0"/>
                        <a:ea typeface="Cambria Math" panose="02040503050406030204" pitchFamily="18" charset="0"/>
                      </a:rPr>
                      <m:t>ℊ</m:t>
                    </m:r>
                  </m:oMath>
                </a14:m>
                <a:r>
                  <a:rPr lang="zh-CN" altLang="en-US" sz="1050" dirty="0" smtClean="0">
                    <a:latin typeface="Times New Roman" panose="02020603050405020304" pitchFamily="18" charset="0"/>
                    <a:ea typeface="华文楷体" panose="02010600040101010101" pitchFamily="2" charset="-122"/>
                  </a:rPr>
                  <a:t>表示混合函数；</a:t>
                </a:r>
                <a14:m>
                  <m:oMath xmlns:m="http://schemas.openxmlformats.org/officeDocument/2006/math">
                    <m:sSup>
                      <m:sSupPr>
                        <m:ctrlPr>
                          <a:rPr lang="en-US" altLang="zh-CN" sz="1050" i="1">
                            <a:latin typeface="Cambria Math" panose="02040503050406030204" pitchFamily="18" charset="0"/>
                            <a:ea typeface="华文楷体" panose="02010600040101010101" pitchFamily="2" charset="-122"/>
                          </a:rPr>
                        </m:ctrlPr>
                      </m:sSupPr>
                      <m:e>
                        <m:r>
                          <a:rPr lang="en-US" altLang="zh-CN" sz="1050" b="0" i="1" smtClean="0">
                            <a:latin typeface="Cambria Math" panose="02040503050406030204" pitchFamily="18" charset="0"/>
                            <a:ea typeface="华文楷体" panose="02010600040101010101" pitchFamily="2" charset="-122"/>
                          </a:rPr>
                          <m:t>𝑧</m:t>
                        </m:r>
                      </m:e>
                      <m:sup>
                        <m:r>
                          <a:rPr lang="en-US" altLang="zh-CN" sz="1050" i="1">
                            <a:latin typeface="Cambria Math" panose="02040503050406030204" pitchFamily="18" charset="0"/>
                            <a:ea typeface="华文楷体" panose="02010600040101010101" pitchFamily="2" charset="-122"/>
                          </a:rPr>
                          <m:t>(</m:t>
                        </m:r>
                        <m:r>
                          <a:rPr lang="en-US" altLang="zh-CN" sz="1050" b="0" i="1" smtClean="0">
                            <a:latin typeface="Cambria Math" panose="02040503050406030204" pitchFamily="18" charset="0"/>
                            <a:ea typeface="华文楷体" panose="02010600040101010101" pitchFamily="2" charset="-122"/>
                          </a:rPr>
                          <m:t>𝑛</m:t>
                        </m:r>
                        <m:r>
                          <a:rPr lang="en-US" altLang="zh-CN" sz="1050" i="1">
                            <a:latin typeface="Cambria Math" panose="02040503050406030204" pitchFamily="18" charset="0"/>
                            <a:ea typeface="华文楷体" panose="02010600040101010101" pitchFamily="2" charset="-122"/>
                          </a:rPr>
                          <m:t>)</m:t>
                        </m:r>
                      </m:sup>
                    </m:sSup>
                  </m:oMath>
                </a14:m>
                <a:r>
                  <a:rPr lang="zh-CN" altLang="en-US" sz="1050" dirty="0" smtClean="0">
                    <a:latin typeface="Times New Roman" panose="02020603050405020304" pitchFamily="18" charset="0"/>
                    <a:ea typeface="华文楷体" panose="02010600040101010101" pitchFamily="2" charset="-122"/>
                  </a:rPr>
                  <a:t>与</a:t>
                </a:r>
                <a14:m>
                  <m:oMath xmlns:m="http://schemas.openxmlformats.org/officeDocument/2006/math">
                    <m:sSup>
                      <m:sSupPr>
                        <m:ctrlPr>
                          <a:rPr lang="en-US" altLang="zh-CN" sz="1050" i="1">
                            <a:latin typeface="Cambria Math" panose="02040503050406030204" pitchFamily="18" charset="0"/>
                            <a:ea typeface="华文楷体" panose="02010600040101010101" pitchFamily="2" charset="-122"/>
                          </a:rPr>
                        </m:ctrlPr>
                      </m:sSupPr>
                      <m:e>
                        <m:r>
                          <a:rPr lang="en-US" altLang="zh-CN" sz="1050" b="0" i="1" smtClean="0">
                            <a:latin typeface="Cambria Math" panose="02040503050406030204" pitchFamily="18" charset="0"/>
                            <a:ea typeface="华文楷体" panose="02010600040101010101" pitchFamily="2" charset="-122"/>
                          </a:rPr>
                          <m:t>𝑦</m:t>
                        </m:r>
                      </m:e>
                      <m:sup>
                        <m:r>
                          <a:rPr lang="en-US" altLang="zh-CN" sz="1050" i="1">
                            <a:latin typeface="Cambria Math" panose="02040503050406030204" pitchFamily="18" charset="0"/>
                            <a:ea typeface="华文楷体" panose="02010600040101010101" pitchFamily="2" charset="-122"/>
                          </a:rPr>
                          <m:t>(</m:t>
                        </m:r>
                        <m:r>
                          <a:rPr lang="en-US" altLang="zh-CN" sz="1050" i="1">
                            <a:latin typeface="Cambria Math" panose="02040503050406030204" pitchFamily="18" charset="0"/>
                            <a:ea typeface="华文楷体" panose="02010600040101010101" pitchFamily="2" charset="-122"/>
                          </a:rPr>
                          <m:t>𝑛</m:t>
                        </m:r>
                        <m:r>
                          <a:rPr lang="en-US" altLang="zh-CN" sz="1050" i="1">
                            <a:latin typeface="Cambria Math" panose="02040503050406030204" pitchFamily="18" charset="0"/>
                            <a:ea typeface="华文楷体" panose="02010600040101010101" pitchFamily="2" charset="-122"/>
                          </a:rPr>
                          <m:t>)</m:t>
                        </m:r>
                      </m:sup>
                    </m:sSup>
                  </m:oMath>
                </a14:m>
                <a:r>
                  <a:rPr lang="zh-CN" altLang="en-US" sz="1050" dirty="0" smtClean="0">
                    <a:latin typeface="Times New Roman" panose="02020603050405020304" pitchFamily="18" charset="0"/>
                    <a:ea typeface="华文楷体" panose="02010600040101010101" pitchFamily="2" charset="-122"/>
                  </a:rPr>
                  <a:t>分别表示为第</a:t>
                </a:r>
                <a14:m>
                  <m:oMath xmlns:m="http://schemas.openxmlformats.org/officeDocument/2006/math">
                    <m:r>
                      <a:rPr lang="en-US" altLang="zh-CN" sz="1050" b="0" i="1" smtClean="0">
                        <a:latin typeface="Cambria Math" panose="02040503050406030204" pitchFamily="18" charset="0"/>
                        <a:ea typeface="华文楷体" panose="02010600040101010101" pitchFamily="2" charset="-122"/>
                      </a:rPr>
                      <m:t>𝑛</m:t>
                    </m:r>
                  </m:oMath>
                </a14:m>
                <a:r>
                  <a:rPr lang="zh-CN" altLang="en-US" sz="1050" dirty="0" smtClean="0">
                    <a:latin typeface="Times New Roman" panose="02020603050405020304" pitchFamily="18" charset="0"/>
                    <a:ea typeface="华文楷体" panose="02010600040101010101" pitchFamily="2" charset="-122"/>
                  </a:rPr>
                  <a:t>层输入特征图与输出特征图</a:t>
                </a:r>
                <a:r>
                  <a:rPr lang="en-US" altLang="zh-CN" sz="1050" dirty="0" smtClean="0">
                    <a:latin typeface="Times New Roman" panose="02020603050405020304" pitchFamily="18" charset="0"/>
                    <a:ea typeface="华文楷体" panose="02010600040101010101" pitchFamily="2" charset="-122"/>
                  </a:rPr>
                  <a:t>;</a:t>
                </a:r>
                <a:r>
                  <a:rPr lang="zh-CN" altLang="en-US" sz="1050" dirty="0"/>
                  <a:t> </a:t>
                </a:r>
                <a14:m>
                  <m:oMath xmlns:m="http://schemas.openxmlformats.org/officeDocument/2006/math">
                    <m:sSubSup>
                      <m:sSubSupPr>
                        <m:ctrlPr>
                          <a:rPr lang="zh-CN" altLang="en-US" sz="1050" i="1">
                            <a:latin typeface="Cambria Math" panose="02040503050406030204" pitchFamily="18" charset="0"/>
                            <a:ea typeface="华文楷体" panose="02010600040101010101" pitchFamily="2" charset="-122"/>
                          </a:rPr>
                        </m:ctrlPr>
                      </m:sSubSupPr>
                      <m:e>
                        <m:r>
                          <a:rPr lang="zh-CN" altLang="en-US" sz="1050">
                            <a:latin typeface="Cambria Math" panose="02040503050406030204" pitchFamily="18" charset="0"/>
                            <a:ea typeface="华文楷体" panose="02010600040101010101" pitchFamily="2" charset="-122"/>
                          </a:rPr>
                          <m:t>𝑟</m:t>
                        </m:r>
                      </m:e>
                      <m:sub>
                        <m:r>
                          <a:rPr lang="zh-CN" altLang="en-US" sz="1050">
                            <a:latin typeface="Cambria Math" panose="02040503050406030204" pitchFamily="18" charset="0"/>
                            <a:ea typeface="华文楷体" panose="02010600040101010101" pitchFamily="2" charset="-122"/>
                          </a:rPr>
                          <m:t>𝑗</m:t>
                        </m:r>
                      </m:sub>
                      <m:sup>
                        <m:d>
                          <m:dPr>
                            <m:ctrlPr>
                              <a:rPr lang="zh-CN" altLang="en-US" sz="1050" i="1">
                                <a:latin typeface="Cambria Math" panose="02040503050406030204" pitchFamily="18" charset="0"/>
                                <a:ea typeface="华文楷体" panose="02010600040101010101" pitchFamily="2" charset="-122"/>
                              </a:rPr>
                            </m:ctrlPr>
                          </m:dPr>
                          <m:e>
                            <m:r>
                              <a:rPr lang="zh-CN" altLang="en-US" sz="1050">
                                <a:latin typeface="Cambria Math" panose="02040503050406030204" pitchFamily="18" charset="0"/>
                                <a:ea typeface="华文楷体" panose="02010600040101010101" pitchFamily="2" charset="-122"/>
                              </a:rPr>
                              <m:t>𝑙</m:t>
                            </m:r>
                          </m:e>
                        </m:d>
                      </m:sup>
                    </m:sSubSup>
                    <m:r>
                      <a:rPr lang="zh-CN" altLang="en-US" sz="1050">
                        <a:latin typeface="Cambria Math" panose="02040503050406030204" pitchFamily="18" charset="0"/>
                        <a:ea typeface="华文楷体" panose="02010600040101010101" pitchFamily="2" charset="-122"/>
                      </a:rPr>
                      <m:t>∈{</m:t>
                    </m:r>
                    <m:sSubSup>
                      <m:sSubSupPr>
                        <m:ctrlPr>
                          <a:rPr lang="zh-CN" altLang="en-US" sz="1050" i="1">
                            <a:latin typeface="Cambria Math" panose="02040503050406030204" pitchFamily="18" charset="0"/>
                            <a:ea typeface="华文楷体" panose="02010600040101010101" pitchFamily="2" charset="-122"/>
                          </a:rPr>
                        </m:ctrlPr>
                      </m:sSubSupPr>
                      <m:e>
                        <m:r>
                          <a:rPr lang="zh-CN" altLang="en-US" sz="1050">
                            <a:latin typeface="Cambria Math" panose="02040503050406030204" pitchFamily="18" charset="0"/>
                            <a:ea typeface="华文楷体" panose="02010600040101010101" pitchFamily="2" charset="-122"/>
                          </a:rPr>
                          <m:t>𝑟</m:t>
                        </m:r>
                      </m:e>
                      <m:sub>
                        <m:r>
                          <a:rPr lang="zh-CN" altLang="en-US" sz="1050">
                            <a:latin typeface="Cambria Math" panose="02040503050406030204" pitchFamily="18" charset="0"/>
                            <a:ea typeface="华文楷体" panose="02010600040101010101" pitchFamily="2" charset="-122"/>
                          </a:rPr>
                          <m:t>1</m:t>
                        </m:r>
                      </m:sub>
                      <m:sup>
                        <m:d>
                          <m:dPr>
                            <m:ctrlPr>
                              <a:rPr lang="zh-CN" altLang="en-US" sz="1050" i="1">
                                <a:latin typeface="Cambria Math" panose="02040503050406030204" pitchFamily="18" charset="0"/>
                                <a:ea typeface="华文楷体" panose="02010600040101010101" pitchFamily="2" charset="-122"/>
                              </a:rPr>
                            </m:ctrlPr>
                          </m:dPr>
                          <m:e>
                            <m:r>
                              <a:rPr lang="zh-CN" altLang="en-US" sz="1050">
                                <a:latin typeface="Cambria Math" panose="02040503050406030204" pitchFamily="18" charset="0"/>
                                <a:ea typeface="华文楷体" panose="02010600040101010101" pitchFamily="2" charset="-122"/>
                              </a:rPr>
                              <m:t>𝑙</m:t>
                            </m:r>
                          </m:e>
                        </m:d>
                      </m:sup>
                    </m:sSubSup>
                    <m:r>
                      <a:rPr lang="zh-CN" altLang="en-US" sz="1050">
                        <a:latin typeface="Cambria Math" panose="02040503050406030204" pitchFamily="18" charset="0"/>
                        <a:ea typeface="华文楷体" panose="02010600040101010101" pitchFamily="2" charset="-122"/>
                      </a:rPr>
                      <m:t>,</m:t>
                    </m:r>
                    <m:sSubSup>
                      <m:sSubSupPr>
                        <m:ctrlPr>
                          <a:rPr lang="zh-CN" altLang="en-US" sz="1050" i="1">
                            <a:latin typeface="Cambria Math" panose="02040503050406030204" pitchFamily="18" charset="0"/>
                            <a:ea typeface="华文楷体" panose="02010600040101010101" pitchFamily="2" charset="-122"/>
                          </a:rPr>
                        </m:ctrlPr>
                      </m:sSubSupPr>
                      <m:e>
                        <m:r>
                          <a:rPr lang="zh-CN" altLang="en-US" sz="1050">
                            <a:latin typeface="Cambria Math" panose="02040503050406030204" pitchFamily="18" charset="0"/>
                            <a:ea typeface="华文楷体" panose="02010600040101010101" pitchFamily="2" charset="-122"/>
                          </a:rPr>
                          <m:t>𝑟</m:t>
                        </m:r>
                      </m:e>
                      <m:sub>
                        <m:r>
                          <a:rPr lang="zh-CN" altLang="en-US" sz="1050">
                            <a:latin typeface="Cambria Math" panose="02040503050406030204" pitchFamily="18" charset="0"/>
                            <a:ea typeface="华文楷体" panose="02010600040101010101" pitchFamily="2" charset="-122"/>
                          </a:rPr>
                          <m:t>2</m:t>
                        </m:r>
                      </m:sub>
                      <m:sup>
                        <m:d>
                          <m:dPr>
                            <m:ctrlPr>
                              <a:rPr lang="zh-CN" altLang="en-US" sz="1050" i="1">
                                <a:latin typeface="Cambria Math" panose="02040503050406030204" pitchFamily="18" charset="0"/>
                                <a:ea typeface="华文楷体" panose="02010600040101010101" pitchFamily="2" charset="-122"/>
                              </a:rPr>
                            </m:ctrlPr>
                          </m:dPr>
                          <m:e>
                            <m:r>
                              <a:rPr lang="zh-CN" altLang="en-US" sz="1050">
                                <a:latin typeface="Cambria Math" panose="02040503050406030204" pitchFamily="18" charset="0"/>
                                <a:ea typeface="华文楷体" panose="02010600040101010101" pitchFamily="2" charset="-122"/>
                              </a:rPr>
                              <m:t>𝑙</m:t>
                            </m:r>
                          </m:e>
                        </m:d>
                      </m:sup>
                    </m:sSubSup>
                    <m:r>
                      <a:rPr lang="zh-CN" altLang="en-US" sz="1050">
                        <a:latin typeface="Cambria Math" panose="02040503050406030204" pitchFamily="18" charset="0"/>
                        <a:ea typeface="华文楷体" panose="02010600040101010101" pitchFamily="2" charset="-122"/>
                      </a:rPr>
                      <m:t>,</m:t>
                    </m:r>
                    <m:sSubSup>
                      <m:sSubSupPr>
                        <m:ctrlPr>
                          <a:rPr lang="zh-CN" altLang="en-US" sz="1050" i="1">
                            <a:latin typeface="Cambria Math" panose="02040503050406030204" pitchFamily="18" charset="0"/>
                            <a:ea typeface="华文楷体" panose="02010600040101010101" pitchFamily="2" charset="-122"/>
                          </a:rPr>
                        </m:ctrlPr>
                      </m:sSubSupPr>
                      <m:e>
                        <m:r>
                          <a:rPr lang="zh-CN" altLang="en-US" sz="1050">
                            <a:latin typeface="Cambria Math" panose="02040503050406030204" pitchFamily="18" charset="0"/>
                            <a:ea typeface="华文楷体" panose="02010600040101010101" pitchFamily="2" charset="-122"/>
                          </a:rPr>
                          <m:t>𝑟</m:t>
                        </m:r>
                      </m:e>
                      <m:sub>
                        <m:r>
                          <a:rPr lang="zh-CN" altLang="en-US" sz="1050">
                            <a:latin typeface="Cambria Math" panose="02040503050406030204" pitchFamily="18" charset="0"/>
                            <a:ea typeface="华文楷体" panose="02010600040101010101" pitchFamily="2" charset="-122"/>
                          </a:rPr>
                          <m:t>3</m:t>
                        </m:r>
                      </m:sub>
                      <m:sup>
                        <m:d>
                          <m:dPr>
                            <m:ctrlPr>
                              <a:rPr lang="zh-CN" altLang="en-US" sz="1050" i="1">
                                <a:latin typeface="Cambria Math" panose="02040503050406030204" pitchFamily="18" charset="0"/>
                                <a:ea typeface="华文楷体" panose="02010600040101010101" pitchFamily="2" charset="-122"/>
                              </a:rPr>
                            </m:ctrlPr>
                          </m:dPr>
                          <m:e>
                            <m:r>
                              <a:rPr lang="zh-CN" altLang="en-US" sz="1050">
                                <a:latin typeface="Cambria Math" panose="02040503050406030204" pitchFamily="18" charset="0"/>
                                <a:ea typeface="华文楷体" panose="02010600040101010101" pitchFamily="2" charset="-122"/>
                              </a:rPr>
                              <m:t>𝑙</m:t>
                            </m:r>
                          </m:e>
                        </m:d>
                      </m:sup>
                    </m:sSubSup>
                    <m:r>
                      <a:rPr lang="en-US" altLang="zh-CN" sz="1050">
                        <a:latin typeface="Cambria Math" panose="02040503050406030204" pitchFamily="18" charset="0"/>
                        <a:ea typeface="华文楷体" panose="02010600040101010101" pitchFamily="2" charset="-122"/>
                      </a:rPr>
                      <m:t>}</m:t>
                    </m:r>
                  </m:oMath>
                </a14:m>
                <a:r>
                  <a:rPr lang="zh-CN" altLang="en-US" sz="1050" dirty="0" smtClean="0">
                    <a:latin typeface="Times New Roman" panose="02020603050405020304" pitchFamily="18" charset="0"/>
                    <a:ea typeface="华文楷体" panose="02010600040101010101" pitchFamily="2" charset="-122"/>
                  </a:rPr>
                  <a:t>且</a:t>
                </a:r>
                <a14:m>
                  <m:oMath xmlns:m="http://schemas.openxmlformats.org/officeDocument/2006/math">
                    <m:sSubSup>
                      <m:sSubSupPr>
                        <m:ctrlPr>
                          <a:rPr lang="zh-CN" altLang="en-US" sz="1050" i="1">
                            <a:latin typeface="Cambria Math" panose="02040503050406030204" pitchFamily="18" charset="0"/>
                            <a:ea typeface="华文楷体" panose="02010600040101010101" pitchFamily="2" charset="-122"/>
                          </a:rPr>
                        </m:ctrlPr>
                      </m:sSubSupPr>
                      <m:e>
                        <m:r>
                          <a:rPr lang="zh-CN" altLang="en-US" sz="1050">
                            <a:latin typeface="Cambria Math" panose="02040503050406030204" pitchFamily="18" charset="0"/>
                            <a:ea typeface="华文楷体" panose="02010600040101010101" pitchFamily="2" charset="-122"/>
                          </a:rPr>
                          <m:t>𝑟</m:t>
                        </m:r>
                      </m:e>
                      <m:sub>
                        <m:r>
                          <a:rPr lang="zh-CN" altLang="en-US" sz="1050">
                            <a:latin typeface="Cambria Math" panose="02040503050406030204" pitchFamily="18" charset="0"/>
                            <a:ea typeface="华文楷体" panose="02010600040101010101" pitchFamily="2" charset="-122"/>
                          </a:rPr>
                          <m:t>𝑗</m:t>
                        </m:r>
                      </m:sub>
                      <m:sup>
                        <m:d>
                          <m:dPr>
                            <m:ctrlPr>
                              <a:rPr lang="zh-CN" altLang="en-US" sz="1050" i="1">
                                <a:latin typeface="Cambria Math" panose="02040503050406030204" pitchFamily="18" charset="0"/>
                                <a:ea typeface="华文楷体" panose="02010600040101010101" pitchFamily="2" charset="-122"/>
                              </a:rPr>
                            </m:ctrlPr>
                          </m:dPr>
                          <m:e>
                            <m:r>
                              <a:rPr lang="zh-CN" altLang="en-US" sz="1050">
                                <a:latin typeface="Cambria Math" panose="02040503050406030204" pitchFamily="18" charset="0"/>
                                <a:ea typeface="华文楷体" panose="02010600040101010101" pitchFamily="2" charset="-122"/>
                              </a:rPr>
                              <m:t>𝑙</m:t>
                            </m:r>
                          </m:e>
                        </m:d>
                      </m:sup>
                    </m:sSubSup>
                    <m:r>
                      <a:rPr lang="zh-CN" altLang="en-US" sz="1050">
                        <a:latin typeface="Cambria Math" panose="02040503050406030204" pitchFamily="18" charset="0"/>
                        <a:ea typeface="华文楷体" panose="02010600040101010101" pitchFamily="2" charset="-122"/>
                      </a:rPr>
                      <m:t>∈</m:t>
                    </m:r>
                    <m:sSup>
                      <m:sSupPr>
                        <m:ctrlPr>
                          <a:rPr lang="zh-CN" altLang="en-US" sz="1050" i="1">
                            <a:latin typeface="Cambria Math" panose="02040503050406030204" pitchFamily="18" charset="0"/>
                            <a:ea typeface="华文楷体" panose="02010600040101010101" pitchFamily="2" charset="-122"/>
                          </a:rPr>
                        </m:ctrlPr>
                      </m:sSupPr>
                      <m:e>
                        <m:r>
                          <a:rPr lang="zh-CN" altLang="en-US" sz="1050">
                            <a:latin typeface="Cambria Math" panose="02040503050406030204" pitchFamily="18" charset="0"/>
                            <a:ea typeface="华文楷体" panose="02010600040101010101" pitchFamily="2" charset="-122"/>
                          </a:rPr>
                          <m:t>ℝ</m:t>
                        </m:r>
                      </m:e>
                      <m:sup>
                        <m:r>
                          <a:rPr lang="zh-CN" altLang="en-US" sz="1050">
                            <a:latin typeface="Cambria Math" panose="02040503050406030204" pitchFamily="18" charset="0"/>
                            <a:ea typeface="华文楷体" panose="02010600040101010101" pitchFamily="2" charset="-122"/>
                          </a:rPr>
                          <m:t>3</m:t>
                        </m:r>
                        <m:r>
                          <a:rPr lang="zh-CN" altLang="en-US" sz="1050">
                            <a:latin typeface="Cambria Math" panose="02040503050406030204" pitchFamily="18" charset="0"/>
                            <a:ea typeface="华文楷体" panose="02010600040101010101" pitchFamily="2" charset="-122"/>
                          </a:rPr>
                          <m:t>𝑙</m:t>
                        </m:r>
                      </m:sup>
                    </m:sSup>
                  </m:oMath>
                </a14:m>
                <a:r>
                  <a:rPr lang="zh-CN" altLang="en-US" sz="1050" dirty="0" smtClean="0">
                    <a:latin typeface="Times New Roman" panose="02020603050405020304" pitchFamily="18" charset="0"/>
                    <a:ea typeface="华文楷体" panose="02010600040101010101" pitchFamily="2" charset="-122"/>
                  </a:rPr>
                  <a:t>服从反</a:t>
                </a:r>
                <a:r>
                  <a:rPr lang="en-US" altLang="zh-CN" sz="1050" dirty="0" smtClean="0">
                    <a:latin typeface="Times New Roman" panose="02020603050405020304" pitchFamily="18" charset="0"/>
                    <a:ea typeface="华文楷体" panose="02010600040101010101" pitchFamily="2" charset="-122"/>
                  </a:rPr>
                  <a:t>Categorical</a:t>
                </a:r>
                <a:r>
                  <a:rPr lang="zh-CN" altLang="en-US" sz="1050" dirty="0" smtClean="0">
                    <a:latin typeface="Times New Roman" panose="02020603050405020304" pitchFamily="18" charset="0"/>
                    <a:ea typeface="华文楷体" panose="02010600040101010101" pitchFamily="2" charset="-122"/>
                  </a:rPr>
                  <a:t>分布</a:t>
                </a:r>
                <a:endParaRPr lang="zh-CN" altLang="en-US" sz="1050" dirty="0">
                  <a:latin typeface="Times New Roman" panose="02020603050405020304" pitchFamily="18" charset="0"/>
                  <a:ea typeface="华文楷体" panose="02010600040101010101" pitchFamily="2" charset="-122"/>
                </a:endParaRPr>
              </a:p>
            </p:txBody>
          </p:sp>
        </mc:Choice>
        <mc:Fallback xmlns="">
          <p:sp>
            <p:nvSpPr>
              <p:cNvPr id="43" name="矩形 42"/>
              <p:cNvSpPr>
                <a:spLocks noRot="1" noChangeAspect="1" noMove="1" noResize="1" noEditPoints="1" noAdjustHandles="1" noChangeArrowheads="1" noChangeShapeType="1" noTextEdit="1"/>
              </p:cNvSpPr>
              <p:nvPr/>
            </p:nvSpPr>
            <p:spPr>
              <a:xfrm>
                <a:off x="387350" y="4214811"/>
                <a:ext cx="8610600" cy="599716"/>
              </a:xfrm>
              <a:prstGeom prst="rect">
                <a:avLst/>
              </a:prstGeom>
              <a:blipFill rotWithShape="0">
                <a:blip r:embed="rId8"/>
                <a:stretch>
                  <a:fillRect/>
                </a:stretch>
              </a:blipFill>
            </p:spPr>
            <p:txBody>
              <a:bodyPr/>
              <a:lstStyle/>
              <a:p>
                <a:r>
                  <a:rPr lang="zh-CN" altLang="en-US">
                    <a:noFill/>
                  </a:rPr>
                  <a:t> </a:t>
                </a:r>
              </a:p>
            </p:txBody>
          </p:sp>
        </mc:Fallback>
      </mc:AlternateContent>
      <p:sp>
        <p:nvSpPr>
          <p:cNvPr id="50" name="椭圆 49"/>
          <p:cNvSpPr/>
          <p:nvPr/>
        </p:nvSpPr>
        <p:spPr>
          <a:xfrm>
            <a:off x="3975101" y="3397105"/>
            <a:ext cx="638176" cy="350837"/>
          </a:xfrm>
          <a:prstGeom prst="ellipse">
            <a:avLst/>
          </a:prstGeom>
          <a:noFill/>
          <a:ln>
            <a:solidFill>
              <a:srgbClr val="0057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66041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300"/>
                                        <p:tgtEl>
                                          <p:spTgt spid="60"/>
                                        </p:tgtEl>
                                      </p:cBhvr>
                                    </p:animEffect>
                                  </p:childTnLst>
                                </p:cTn>
                              </p:par>
                            </p:childTnLst>
                          </p:cTn>
                        </p:par>
                        <p:par>
                          <p:cTn id="8" fill="hold">
                            <p:stCondLst>
                              <p:cond delay="300"/>
                            </p:stCondLst>
                            <p:childTnLst>
                              <p:par>
                                <p:cTn id="9" presetID="10" presetClass="entr" presetSubtype="0"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300"/>
                                        <p:tgtEl>
                                          <p:spTgt spid="5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fade">
                                      <p:cBhvr>
                                        <p:cTn id="16" dur="300"/>
                                        <p:tgtEl>
                                          <p:spTgt spid="63"/>
                                        </p:tgtEl>
                                      </p:cBhvr>
                                    </p:animEffect>
                                  </p:childTnLst>
                                </p:cTn>
                              </p:par>
                            </p:childTnLst>
                          </p:cTn>
                        </p:par>
                        <p:par>
                          <p:cTn id="17" fill="hold">
                            <p:stCondLst>
                              <p:cond delay="300"/>
                            </p:stCondLst>
                            <p:childTnLst>
                              <p:par>
                                <p:cTn id="18" presetID="10" presetClass="entr" presetSubtype="0" fill="hold" grpId="0" nodeType="after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fade">
                                      <p:cBhvr>
                                        <p:cTn id="20" dur="3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par>
                                <p:cTn id="13" presetID="56" presetClass="path" presetSubtype="0" accel="50000" decel="50000" fill="hold" nodeType="withEffect">
                                  <p:stCondLst>
                                    <p:cond delay="0"/>
                                  </p:stCondLst>
                                  <p:childTnLst>
                                    <p:animMotion origin="layout" path="M -0.03733 0.04136 L 2.5E-6 6.17284E-7 " pathEditMode="relative" rAng="0" ptsTypes="AA">
                                      <p:cBhvr>
                                        <p:cTn id="14" dur="700" fill="hold"/>
                                        <p:tgtEl>
                                          <p:spTgt spid="5"/>
                                        </p:tgtEl>
                                        <p:attrNameLst>
                                          <p:attrName>ppt_x</p:attrName>
                                          <p:attrName>ppt_y</p:attrName>
                                        </p:attrNameLst>
                                      </p:cBhvr>
                                      <p:rCtr x="1858" y="-2068"/>
                                    </p:animMotion>
                                  </p:childTnLst>
                                </p:cTn>
                              </p:par>
                              <p:par>
                                <p:cTn id="15" presetID="22" presetClass="entr" presetSubtype="8"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10" presetClass="entr" presetSubtype="0" fill="hold" nodeType="withEffect">
                                  <p:stCondLst>
                                    <p:cond delay="25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childTnLst>
                                </p:cTn>
                              </p:par>
                              <p:par>
                                <p:cTn id="21" presetID="56" presetClass="path" presetSubtype="0" accel="50000" decel="50000" fill="hold" nodeType="withEffect">
                                  <p:stCondLst>
                                    <p:cond delay="250"/>
                                  </p:stCondLst>
                                  <p:childTnLst>
                                    <p:animMotion origin="layout" path="M -0.03733 0.04105 L 2.5E-6 -3.7037E-6 " pathEditMode="relative" rAng="0" ptsTypes="AA">
                                      <p:cBhvr>
                                        <p:cTn id="22" dur="700" fill="hold"/>
                                        <p:tgtEl>
                                          <p:spTgt spid="13"/>
                                        </p:tgtEl>
                                        <p:attrNameLst>
                                          <p:attrName>ppt_x</p:attrName>
                                          <p:attrName>ppt_y</p:attrName>
                                        </p:attrNameLst>
                                      </p:cBhvr>
                                      <p:rCtr x="1858" y="-2068"/>
                                    </p:animMotion>
                                  </p:childTnLst>
                                </p:cTn>
                              </p:par>
                              <p:par>
                                <p:cTn id="23" presetID="22" presetClass="entr" presetSubtype="8"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par>
                                <p:cTn id="26" presetID="10" presetClass="entr" presetSubtype="0" fill="hold" nodeType="withEffect">
                                  <p:stCondLst>
                                    <p:cond delay="50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childTnLst>
                                </p:cTn>
                              </p:par>
                              <p:par>
                                <p:cTn id="29" presetID="56" presetClass="path" presetSubtype="0" accel="50000" decel="50000" fill="hold" nodeType="withEffect">
                                  <p:stCondLst>
                                    <p:cond delay="500"/>
                                  </p:stCondLst>
                                  <p:childTnLst>
                                    <p:animMotion origin="layout" path="M -0.03733 0.04105 L 2.5E-6 -3.45679E-6 " pathEditMode="relative" rAng="0" ptsTypes="AA">
                                      <p:cBhvr>
                                        <p:cTn id="30" dur="700" fill="hold"/>
                                        <p:tgtEl>
                                          <p:spTgt spid="21"/>
                                        </p:tgtEl>
                                        <p:attrNameLst>
                                          <p:attrName>ppt_x</p:attrName>
                                          <p:attrName>ppt_y</p:attrName>
                                        </p:attrNameLst>
                                      </p:cBhvr>
                                      <p:rCtr x="1858" y="-2068"/>
                                    </p:animMotion>
                                  </p:childTnLst>
                                </p:cTn>
                              </p:par>
                              <p:par>
                                <p:cTn id="31" presetID="22" presetClass="entr" presetSubtype="8" fill="hold" grpId="0" nodeType="withEffect">
                                  <p:stCondLst>
                                    <p:cond delay="75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10" presetClass="entr" presetSubtype="0" fill="hold" nodeType="withEffect">
                                  <p:stCondLst>
                                    <p:cond delay="10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par>
                                <p:cTn id="37" presetID="56" presetClass="path" presetSubtype="0" accel="50000" decel="50000" fill="hold" nodeType="withEffect">
                                  <p:stCondLst>
                                    <p:cond delay="1000"/>
                                  </p:stCondLst>
                                  <p:childTnLst>
                                    <p:animMotion origin="layout" path="M -0.03733 0.04136 L 2.5E-6 -1.23457E-6 " pathEditMode="relative" rAng="0" ptsTypes="AA">
                                      <p:cBhvr>
                                        <p:cTn id="38" dur="700" fill="hold"/>
                                        <p:tgtEl>
                                          <p:spTgt spid="9"/>
                                        </p:tgtEl>
                                        <p:attrNameLst>
                                          <p:attrName>ppt_x</p:attrName>
                                          <p:attrName>ppt_y</p:attrName>
                                        </p:attrNameLst>
                                      </p:cBhvr>
                                      <p:rCtr x="1858" y="-2068"/>
                                    </p:animMotion>
                                  </p:childTnLst>
                                </p:cTn>
                              </p:par>
                              <p:par>
                                <p:cTn id="39" presetID="22" presetClass="entr" presetSubtype="8" fill="hold" grpId="0" nodeType="withEffect">
                                  <p:stCondLst>
                                    <p:cond delay="125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10" presetClass="entr" presetSubtype="0" fill="hold" nodeType="withEffect">
                                  <p:stCondLst>
                                    <p:cond delay="125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childTnLst>
                                </p:cTn>
                              </p:par>
                              <p:par>
                                <p:cTn id="45" presetID="56" presetClass="path" presetSubtype="0" accel="50000" decel="50000" fill="hold" nodeType="withEffect">
                                  <p:stCondLst>
                                    <p:cond delay="1250"/>
                                  </p:stCondLst>
                                  <p:childTnLst>
                                    <p:animMotion origin="layout" path="M -0.03733 0.04104 L 2.5E-6 4.44444E-6 " pathEditMode="relative" rAng="0" ptsTypes="AA">
                                      <p:cBhvr>
                                        <p:cTn id="46" dur="700" fill="hold"/>
                                        <p:tgtEl>
                                          <p:spTgt spid="17"/>
                                        </p:tgtEl>
                                        <p:attrNameLst>
                                          <p:attrName>ppt_x</p:attrName>
                                          <p:attrName>ppt_y</p:attrName>
                                        </p:attrNameLst>
                                      </p:cBhvr>
                                      <p:rCtr x="1858" y="-2068"/>
                                    </p:animMotion>
                                  </p:childTnLst>
                                </p:cTn>
                              </p:par>
                              <p:par>
                                <p:cTn id="47" presetID="22" presetClass="entr" presetSubtype="8" fill="hold" grpId="0" nodeType="withEffect">
                                  <p:stCondLst>
                                    <p:cond delay="150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500"/>
                                        <p:tgtEl>
                                          <p:spTgt spid="16"/>
                                        </p:tgtEl>
                                      </p:cBhvr>
                                    </p:animEffect>
                                  </p:childTnLst>
                                </p:cTn>
                              </p:par>
                              <p:par>
                                <p:cTn id="50" presetID="10" presetClass="entr" presetSubtype="0" fill="hold" nodeType="withEffect">
                                  <p:stCondLst>
                                    <p:cond delay="12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childTnLst>
                                </p:cTn>
                              </p:par>
                              <p:par>
                                <p:cTn id="53" presetID="56" presetClass="path" presetSubtype="0" accel="50000" decel="50000" fill="hold" nodeType="withEffect">
                                  <p:stCondLst>
                                    <p:cond delay="1250"/>
                                  </p:stCondLst>
                                  <p:childTnLst>
                                    <p:animMotion origin="layout" path="M -0.03733 0.04104 L 2.5E-6 4.44444E-6 " pathEditMode="relative" rAng="0" ptsTypes="AA">
                                      <p:cBhvr>
                                        <p:cTn id="54" dur="700" fill="hold"/>
                                        <p:tgtEl>
                                          <p:spTgt spid="26"/>
                                        </p:tgtEl>
                                        <p:attrNameLst>
                                          <p:attrName>ppt_x</p:attrName>
                                          <p:attrName>ppt_y</p:attrName>
                                        </p:attrNameLst>
                                      </p:cBhvr>
                                      <p:rCtr x="1858" y="-2068"/>
                                    </p:animMotion>
                                  </p:childTnLst>
                                </p:cTn>
                              </p:par>
                              <p:par>
                                <p:cTn id="55" presetID="22" presetClass="entr" presetSubtype="8" fill="hold" grpId="0" nodeType="withEffect">
                                  <p:stCondLst>
                                    <p:cond delay="150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6" grpId="0"/>
      <p:bldP spid="20"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30694187"/>
              </p:ext>
            </p:extLst>
          </p:nvPr>
        </p:nvGraphicFramePr>
        <p:xfrm>
          <a:off x="2215320" y="1167565"/>
          <a:ext cx="6915150" cy="2486025"/>
        </p:xfrm>
        <a:graphic>
          <a:graphicData uri="http://schemas.openxmlformats.org/presentationml/2006/ole">
            <mc:AlternateContent xmlns:mc="http://schemas.openxmlformats.org/markup-compatibility/2006">
              <mc:Choice xmlns:v="urn:schemas-microsoft-com:vml" Requires="v">
                <p:oleObj spid="_x0000_s50213" name="Visio" r:id="rId3" imgW="6915133" imgH="2486160" progId="Visio.Drawing.15">
                  <p:embed/>
                </p:oleObj>
              </mc:Choice>
              <mc:Fallback>
                <p:oleObj name="Visio" r:id="rId3" imgW="6915133" imgH="2486160" progId="Visio.Drawing.15">
                  <p:embed/>
                  <p:pic>
                    <p:nvPicPr>
                      <p:cNvPr id="0" name=""/>
                      <p:cNvPicPr/>
                      <p:nvPr/>
                    </p:nvPicPr>
                    <p:blipFill>
                      <a:blip r:embed="rId4"/>
                      <a:stretch>
                        <a:fillRect/>
                      </a:stretch>
                    </p:blipFill>
                    <p:spPr>
                      <a:xfrm>
                        <a:off x="2215320" y="1167565"/>
                        <a:ext cx="6915150" cy="2486025"/>
                      </a:xfrm>
                      <a:prstGeom prst="rect">
                        <a:avLst/>
                      </a:prstGeom>
                    </p:spPr>
                  </p:pic>
                </p:oleObj>
              </mc:Fallback>
            </mc:AlternateContent>
          </a:graphicData>
        </a:graphic>
      </p:graphicFrame>
      <p:sp>
        <p:nvSpPr>
          <p:cNvPr id="7" name="矩形 6"/>
          <p:cNvSpPr/>
          <p:nvPr/>
        </p:nvSpPr>
        <p:spPr bwMode="auto">
          <a:xfrm>
            <a:off x="37134" y="1123115"/>
            <a:ext cx="2379177"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a:solidFill>
                  <a:srgbClr val="BF1313"/>
                </a:solidFill>
                <a:latin typeface="Times New Roman" panose="02020603050405020304" pitchFamily="18" charset="0"/>
                <a:ea typeface="华文楷体" panose="02010600040101010101" pitchFamily="2" charset="-122"/>
              </a:rPr>
              <a:t> 增强模块设计（</a:t>
            </a:r>
            <a:r>
              <a:rPr lang="en-US" altLang="zh-CN" sz="1050" b="1">
                <a:solidFill>
                  <a:srgbClr val="BF1313"/>
                </a:solidFill>
                <a:latin typeface="Times New Roman" panose="02020603050405020304" pitchFamily="18" charset="0"/>
                <a:ea typeface="华文楷体" panose="02010600040101010101" pitchFamily="2" charset="-122"/>
              </a:rPr>
              <a:t>Reinforced</a:t>
            </a:r>
            <a:r>
              <a:rPr lang="zh-CN" altLang="en-US" sz="1050" b="1">
                <a:solidFill>
                  <a:srgbClr val="BF1313"/>
                </a:solidFill>
                <a:latin typeface="Times New Roman" panose="02020603050405020304" pitchFamily="18" charset="0"/>
                <a:ea typeface="华文楷体" panose="02010600040101010101" pitchFamily="2" charset="-122"/>
              </a:rPr>
              <a:t> </a:t>
            </a:r>
            <a:r>
              <a:rPr lang="en-US" altLang="zh-CN" sz="1050" b="1">
                <a:solidFill>
                  <a:srgbClr val="BF1313"/>
                </a:solidFill>
                <a:latin typeface="Times New Roman" panose="02020603050405020304" pitchFamily="18" charset="0"/>
                <a:ea typeface="华文楷体" panose="02010600040101010101" pitchFamily="2" charset="-122"/>
              </a:rPr>
              <a:t>block</a:t>
            </a:r>
            <a:r>
              <a:rPr lang="zh-CN" altLang="en-US" sz="1050" b="1">
                <a:solidFill>
                  <a:srgbClr val="BF1313"/>
                </a:solidFill>
                <a:latin typeface="Times New Roman" panose="02020603050405020304" pitchFamily="18" charset="0"/>
                <a:ea typeface="华文楷体" panose="02010600040101010101" pitchFamily="2" charset="-122"/>
              </a:rPr>
              <a:t>）</a:t>
            </a:r>
          </a:p>
        </p:txBody>
      </p:sp>
      <p:sp>
        <p:nvSpPr>
          <p:cNvPr id="8" name="文本框 7"/>
          <p:cNvSpPr txBox="1"/>
          <p:nvPr/>
        </p:nvSpPr>
        <p:spPr bwMode="auto">
          <a:xfrm>
            <a:off x="187946" y="1350128"/>
            <a:ext cx="1895613" cy="99719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latin typeface="Times New Roman" panose="02020603050405020304" pitchFamily="18" charset="0"/>
                <a:ea typeface="华文楷体" panose="02010600040101010101" pitchFamily="2" charset="-122"/>
                <a:sym typeface="Arial" pitchFamily="34" charset="0"/>
              </a:rPr>
              <a:t>VGG Block</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latin typeface="Times New Roman" panose="02020603050405020304" pitchFamily="18" charset="0"/>
                <a:ea typeface="华文楷体" panose="02010600040101010101" pitchFamily="2" charset="-122"/>
              </a:rPr>
              <a:t>Dense Block</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latin typeface="Times New Roman" panose="02020603050405020304" pitchFamily="18" charset="0"/>
                <a:ea typeface="华文楷体" panose="02010600040101010101" pitchFamily="2" charset="-122"/>
                <a:sym typeface="Arial" pitchFamily="34" charset="0"/>
              </a:rPr>
              <a:t>Res Block</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latin typeface="Times New Roman" panose="02020603050405020304" pitchFamily="18" charset="0"/>
                <a:ea typeface="华文楷体" panose="02010600040101010101" pitchFamily="2" charset="-122"/>
                <a:sym typeface="Arial" pitchFamily="34" charset="0"/>
              </a:rPr>
              <a:t>Fractal </a:t>
            </a:r>
            <a:r>
              <a:rPr lang="en-US" altLang="zh-CN" sz="1050" dirty="0" smtClean="0">
                <a:latin typeface="Times New Roman" panose="02020603050405020304" pitchFamily="18" charset="0"/>
                <a:ea typeface="华文楷体" panose="02010600040101010101" pitchFamily="2" charset="-122"/>
                <a:sym typeface="Arial" pitchFamily="34" charset="0"/>
              </a:rPr>
              <a:t>Block</a:t>
            </a:r>
            <a:endParaRPr lang="en-US" altLang="zh-CN" sz="1050" dirty="0">
              <a:latin typeface="Times New Roman" panose="02020603050405020304" pitchFamily="18" charset="0"/>
              <a:ea typeface="华文楷体" panose="02010600040101010101" pitchFamily="2" charset="-122"/>
              <a:sym typeface="Arial" pitchFamily="34" charset="0"/>
            </a:endParaRPr>
          </a:p>
        </p:txBody>
      </p:sp>
      <p:sp>
        <p:nvSpPr>
          <p:cNvPr id="13" name="矩形 12"/>
          <p:cNvSpPr/>
          <p:nvPr/>
        </p:nvSpPr>
        <p:spPr bwMode="auto">
          <a:xfrm>
            <a:off x="187947" y="1377115"/>
            <a:ext cx="1895612" cy="9702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sp>
        <p:nvSpPr>
          <p:cNvPr id="12" name="矩形 11"/>
          <p:cNvSpPr/>
          <p:nvPr/>
        </p:nvSpPr>
        <p:spPr>
          <a:xfrm>
            <a:off x="68264" y="3075941"/>
            <a:ext cx="2015295"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Times New Roman" panose="02020603050405020304" pitchFamily="18" charset="0"/>
                <a:ea typeface="华文楷体" panose="02010600040101010101" pitchFamily="2" charset="-122"/>
              </a:rPr>
              <a:t> 特征融合操作设计（</a:t>
            </a:r>
            <a:r>
              <a:rPr lang="en-US" altLang="zh-CN" sz="1050" b="1" dirty="0">
                <a:solidFill>
                  <a:srgbClr val="BF1313"/>
                </a:solidFill>
                <a:latin typeface="Times New Roman" panose="02020603050405020304" pitchFamily="18" charset="0"/>
                <a:ea typeface="华文楷体" panose="02010600040101010101" pitchFamily="2" charset="-122"/>
              </a:rPr>
              <a:t>Mixer</a:t>
            </a:r>
            <a:r>
              <a:rPr lang="zh-CN" altLang="en-US" sz="1050" b="1" dirty="0">
                <a:solidFill>
                  <a:srgbClr val="BF1313"/>
                </a:solidFill>
                <a:latin typeface="Times New Roman" panose="02020603050405020304" pitchFamily="18" charset="0"/>
                <a:ea typeface="华文楷体" panose="02010600040101010101" pitchFamily="2" charset="-122"/>
              </a:rPr>
              <a:t>）</a:t>
            </a:r>
          </a:p>
        </p:txBody>
      </p:sp>
      <p:grpSp>
        <p:nvGrpSpPr>
          <p:cNvPr id="4" name="组合 3"/>
          <p:cNvGrpSpPr/>
          <p:nvPr/>
        </p:nvGrpSpPr>
        <p:grpSpPr>
          <a:xfrm>
            <a:off x="219073" y="3442521"/>
            <a:ext cx="1864486" cy="1449840"/>
            <a:chOff x="219073" y="3457760"/>
            <a:chExt cx="1864486" cy="1609667"/>
          </a:xfrm>
        </p:grpSpPr>
        <p:sp>
          <p:nvSpPr>
            <p:cNvPr id="17" name="文本框 16"/>
            <p:cNvSpPr txBox="1"/>
            <p:nvPr/>
          </p:nvSpPr>
          <p:spPr bwMode="auto">
            <a:xfrm>
              <a:off x="219073" y="3457760"/>
              <a:ext cx="1822087" cy="1358278"/>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smtClean="0">
                  <a:latin typeface="Times New Roman" panose="02020603050405020304" pitchFamily="18" charset="0"/>
                  <a:ea typeface="华文楷体" panose="02010600040101010101" pitchFamily="2" charset="-122"/>
                  <a:sym typeface="Arial" pitchFamily="34" charset="0"/>
                </a:rPr>
                <a:t>Concatenate</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smtClean="0">
                  <a:latin typeface="Times New Roman" panose="02020603050405020304" pitchFamily="18" charset="0"/>
                  <a:ea typeface="华文楷体" panose="02010600040101010101" pitchFamily="2" charset="-122"/>
                  <a:sym typeface="Arial" pitchFamily="34" charset="0"/>
                </a:rPr>
                <a:t>Linear</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smtClean="0">
                  <a:latin typeface="Times New Roman" panose="02020603050405020304" pitchFamily="18" charset="0"/>
                  <a:ea typeface="华文楷体" panose="02010600040101010101" pitchFamily="2" charset="-122"/>
                  <a:sym typeface="Arial" pitchFamily="34" charset="0"/>
                </a:rPr>
                <a:t>Gaussian</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smtClean="0">
                  <a:latin typeface="Times New Roman" panose="02020603050405020304" pitchFamily="18" charset="0"/>
                  <a:ea typeface="华文楷体" panose="02010600040101010101" pitchFamily="2" charset="-122"/>
                  <a:sym typeface="Arial" pitchFamily="34" charset="0"/>
                </a:rPr>
                <a:t>GENLIN</a:t>
              </a:r>
              <a:endParaRPr lang="en-US" altLang="zh-CN" sz="1050" dirty="0">
                <a:latin typeface="Times New Roman" panose="02020603050405020304" pitchFamily="18" charset="0"/>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smtClean="0">
                  <a:latin typeface="Times New Roman" panose="02020603050405020304" pitchFamily="18" charset="0"/>
                  <a:ea typeface="华文楷体" panose="02010600040101010101" pitchFamily="2" charset="-122"/>
                </a:rPr>
                <a:t>General Gaussian</a:t>
              </a:r>
            </a:p>
          </p:txBody>
        </p:sp>
        <p:sp>
          <p:nvSpPr>
            <p:cNvPr id="18" name="矩形 17"/>
            <p:cNvSpPr/>
            <p:nvPr/>
          </p:nvSpPr>
          <p:spPr bwMode="auto">
            <a:xfrm rot="5400000">
              <a:off x="346581" y="3330450"/>
              <a:ext cx="1609471" cy="18644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grpSp>
      <p:sp>
        <p:nvSpPr>
          <p:cNvPr id="21" name="矩形 20"/>
          <p:cNvSpPr/>
          <p:nvPr/>
        </p:nvSpPr>
        <p:spPr bwMode="auto">
          <a:xfrm>
            <a:off x="5995671" y="3789044"/>
            <a:ext cx="2146742"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Times New Roman" panose="02020603050405020304" pitchFamily="18" charset="0"/>
                <a:ea typeface="华文楷体" panose="02010600040101010101" pitchFamily="2" charset="-122"/>
              </a:rPr>
              <a:t>规则化设计（</a:t>
            </a:r>
            <a:r>
              <a:rPr lang="en-US" altLang="zh-CN" sz="1050" b="1" dirty="0">
                <a:solidFill>
                  <a:srgbClr val="BF1313"/>
                </a:solidFill>
                <a:latin typeface="Times New Roman" panose="02020603050405020304" pitchFamily="18" charset="0"/>
                <a:ea typeface="华文楷体" panose="02010600040101010101" pitchFamily="2" charset="-122"/>
              </a:rPr>
              <a:t> Regularization </a:t>
            </a:r>
            <a:r>
              <a:rPr lang="zh-CN" altLang="en-US" sz="1050" b="1" dirty="0">
                <a:solidFill>
                  <a:srgbClr val="BF1313"/>
                </a:solidFill>
                <a:latin typeface="Times New Roman" panose="02020603050405020304" pitchFamily="18" charset="0"/>
                <a:ea typeface="华文楷体" panose="02010600040101010101" pitchFamily="2" charset="-122"/>
              </a:rPr>
              <a:t>）</a:t>
            </a:r>
          </a:p>
        </p:txBody>
      </p:sp>
      <p:sp>
        <p:nvSpPr>
          <p:cNvPr id="32" name="文本框 31"/>
          <p:cNvSpPr txBox="1"/>
          <p:nvPr/>
        </p:nvSpPr>
        <p:spPr bwMode="auto">
          <a:xfrm>
            <a:off x="2615465" y="4097175"/>
            <a:ext cx="3121510" cy="771173"/>
          </a:xfrm>
          <a:prstGeom prst="rect">
            <a:avLst/>
          </a:prstGeom>
          <a:noFill/>
        </p:spPr>
        <p:txBody>
          <a:bodyPr wrap="square">
            <a:spAutoFit/>
          </a:bodyPr>
          <a:lstStyle/>
          <a:p>
            <a:pPr marL="171450" indent="-171450" defTabSz="684213" eaLnBrk="1" fontAlgn="auto" hangingPunct="1">
              <a:lnSpc>
                <a:spcPct val="110000"/>
              </a:lnSpc>
              <a:spcBef>
                <a:spcPts val="600"/>
              </a:spcBef>
              <a:spcAft>
                <a:spcPts val="0"/>
              </a:spcAft>
              <a:buClr>
                <a:srgbClr val="C00000"/>
              </a:buClr>
              <a:buFont typeface="Wingdings" panose="05000000000000000000" pitchFamily="2" charset="2"/>
              <a:buChar char="p"/>
              <a:defRPr/>
            </a:pPr>
            <a:r>
              <a:rPr lang="zh-CN" altLang="en-US" sz="1050" dirty="0">
                <a:latin typeface="Times New Roman" panose="02020603050405020304" pitchFamily="18" charset="0"/>
                <a:ea typeface="华文楷体" panose="02010600040101010101" pitchFamily="2" charset="-122"/>
                <a:sym typeface="Arial" pitchFamily="34" charset="0"/>
              </a:rPr>
              <a:t>充分利用</a:t>
            </a:r>
            <a:r>
              <a:rPr lang="zh-CN" altLang="zh-CN" sz="1050" dirty="0">
                <a:latin typeface="Times New Roman" panose="02020603050405020304" pitchFamily="18" charset="0"/>
                <a:ea typeface="华文楷体" panose="02010600040101010101" pitchFamily="2" charset="-122"/>
              </a:rPr>
              <a:t>条件变量</a:t>
            </a:r>
            <a:endParaRPr lang="en-US" altLang="zh-CN" sz="1050" dirty="0">
              <a:latin typeface="Times New Roman" panose="02020603050405020304" pitchFamily="18" charset="0"/>
              <a:ea typeface="华文楷体" panose="02010600040101010101" pitchFamily="2" charset="-122"/>
              <a:sym typeface="Arial" pitchFamily="34" charset="0"/>
            </a:endParaRPr>
          </a:p>
          <a:p>
            <a:pPr marL="171450" indent="-171450" defTabSz="684213" eaLnBrk="1" fontAlgn="auto" hangingPunct="1">
              <a:lnSpc>
                <a:spcPct val="110000"/>
              </a:lnSpc>
              <a:spcBef>
                <a:spcPts val="600"/>
              </a:spcBef>
              <a:spcAft>
                <a:spcPts val="0"/>
              </a:spcAft>
              <a:buClr>
                <a:srgbClr val="C00000"/>
              </a:buClr>
              <a:buFont typeface="Wingdings" panose="05000000000000000000" pitchFamily="2" charset="2"/>
              <a:buChar char="p"/>
              <a:defRPr/>
            </a:pPr>
            <a:r>
              <a:rPr lang="zh-CN" altLang="en-US" sz="1050" dirty="0">
                <a:latin typeface="Times New Roman" panose="02020603050405020304" pitchFamily="18" charset="0"/>
                <a:ea typeface="华文楷体" panose="02010600040101010101" pitchFamily="2" charset="-122"/>
              </a:rPr>
              <a:t>深层特征与浅层特征从全局与局部内统一起来</a:t>
            </a:r>
            <a:endParaRPr lang="en-US" altLang="zh-CN" sz="1050" dirty="0">
              <a:latin typeface="Times New Roman" panose="02020603050405020304" pitchFamily="18" charset="0"/>
              <a:ea typeface="华文楷体" panose="02010600040101010101" pitchFamily="2" charset="-122"/>
            </a:endParaRPr>
          </a:p>
          <a:p>
            <a:pPr marL="171450" indent="-171450" defTabSz="684213" eaLnBrk="1" fontAlgn="auto" hangingPunct="1">
              <a:lnSpc>
                <a:spcPct val="110000"/>
              </a:lnSpc>
              <a:spcBef>
                <a:spcPts val="600"/>
              </a:spcBef>
              <a:spcAft>
                <a:spcPts val="0"/>
              </a:spcAft>
              <a:buClr>
                <a:srgbClr val="C00000"/>
              </a:buClr>
              <a:buFont typeface="Wingdings" panose="05000000000000000000" pitchFamily="2" charset="2"/>
              <a:buChar char="p"/>
              <a:defRPr/>
            </a:pPr>
            <a:r>
              <a:rPr lang="zh-CN" altLang="en-US" sz="1050" dirty="0">
                <a:latin typeface="Times New Roman" panose="02020603050405020304" pitchFamily="18" charset="0"/>
                <a:ea typeface="华文楷体" panose="02010600040101010101" pitchFamily="2" charset="-122"/>
              </a:rPr>
              <a:t>信息多层次综合利用与梯度流转更高效</a:t>
            </a:r>
            <a:endParaRPr lang="en-US" altLang="zh-CN" sz="1050" dirty="0">
              <a:latin typeface="Times New Roman" panose="02020603050405020304" pitchFamily="18" charset="0"/>
              <a:ea typeface="华文楷体" panose="02010600040101010101" pitchFamily="2" charset="-122"/>
            </a:endParaRPr>
          </a:p>
        </p:txBody>
      </p:sp>
      <p:sp>
        <p:nvSpPr>
          <p:cNvPr id="30" name="矩形 29"/>
          <p:cNvSpPr/>
          <p:nvPr/>
        </p:nvSpPr>
        <p:spPr>
          <a:xfrm>
            <a:off x="2557989" y="3751498"/>
            <a:ext cx="1136650" cy="261937"/>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Times New Roman" panose="02020603050405020304" pitchFamily="18" charset="0"/>
                <a:ea typeface="华文楷体" panose="02010600040101010101" pitchFamily="2" charset="-122"/>
              </a:rPr>
              <a:t> 具备以下优势</a:t>
            </a:r>
          </a:p>
        </p:txBody>
      </p:sp>
      <p:sp>
        <p:nvSpPr>
          <p:cNvPr id="33" name="矩形 32"/>
          <p:cNvSpPr/>
          <p:nvPr/>
        </p:nvSpPr>
        <p:spPr>
          <a:xfrm>
            <a:off x="2603579" y="4073440"/>
            <a:ext cx="3175000" cy="8189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Times New Roman" panose="02020603050405020304" pitchFamily="18" charset="0"/>
              <a:ea typeface="华文楷体" panose="02010600040101010101" pitchFamily="2" charset="-122"/>
            </a:endParaRPr>
          </a:p>
        </p:txBody>
      </p:sp>
      <p:grpSp>
        <p:nvGrpSpPr>
          <p:cNvPr id="36" name="组合 35"/>
          <p:cNvGrpSpPr>
            <a:grpSpLocks/>
          </p:cNvGrpSpPr>
          <p:nvPr/>
        </p:nvGrpSpPr>
        <p:grpSpPr bwMode="auto">
          <a:xfrm>
            <a:off x="0" y="831948"/>
            <a:ext cx="9140825" cy="58738"/>
            <a:chOff x="0" y="942975"/>
            <a:chExt cx="9140825" cy="58403"/>
          </a:xfrm>
        </p:grpSpPr>
        <p:cxnSp>
          <p:nvCxnSpPr>
            <p:cNvPr id="37" name="直接连接符 36"/>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39" name="矩形 38"/>
          <p:cNvSpPr/>
          <p:nvPr/>
        </p:nvSpPr>
        <p:spPr>
          <a:xfrm>
            <a:off x="-8259" y="533316"/>
            <a:ext cx="2577950"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华文楷体" panose="02010600040101010101" pitchFamily="2" charset="-122"/>
                <a:ea typeface="华文楷体" panose="02010600040101010101" pitchFamily="2" charset="-122"/>
              </a:rPr>
              <a:t> 高性能决策生成模型 </a:t>
            </a:r>
            <a:r>
              <a:rPr lang="en-US" altLang="zh-CN" sz="1050" b="1" dirty="0" smtClean="0">
                <a:solidFill>
                  <a:srgbClr val="BF1313"/>
                </a:solidFill>
                <a:latin typeface="Times New Roman" panose="02020603050405020304" pitchFamily="18" charset="0"/>
                <a:ea typeface="华文楷体" panose="02010600040101010101" pitchFamily="2" charset="-122"/>
              </a:rPr>
              <a:t>Reinforced </a:t>
            </a:r>
            <a:r>
              <a:rPr lang="en-US" altLang="zh-CN" sz="1050" b="1" dirty="0">
                <a:solidFill>
                  <a:srgbClr val="BF1313"/>
                </a:solidFill>
                <a:latin typeface="Times New Roman" panose="02020603050405020304" pitchFamily="18" charset="0"/>
                <a:ea typeface="华文楷体" panose="02010600040101010101" pitchFamily="2" charset="-122"/>
              </a:rPr>
              <a:t>U-Net</a:t>
            </a:r>
            <a:endParaRPr lang="zh-CN" altLang="en-US" sz="1400" b="1" dirty="0">
              <a:solidFill>
                <a:srgbClr val="BF1313"/>
              </a:solidFill>
              <a:latin typeface="Times New Roman" panose="02020603050405020304" pitchFamily="18" charset="0"/>
              <a:ea typeface="华文楷体" panose="02010600040101010101" pitchFamily="2" charset="-122"/>
            </a:endParaRPr>
          </a:p>
        </p:txBody>
      </p:sp>
      <p:grpSp>
        <p:nvGrpSpPr>
          <p:cNvPr id="3" name="组合 2"/>
          <p:cNvGrpSpPr/>
          <p:nvPr/>
        </p:nvGrpSpPr>
        <p:grpSpPr>
          <a:xfrm>
            <a:off x="187945" y="2447658"/>
            <a:ext cx="1895613" cy="546102"/>
            <a:chOff x="187945" y="2401938"/>
            <a:chExt cx="1895613" cy="546102"/>
          </a:xfrm>
        </p:grpSpPr>
        <p:sp>
          <p:nvSpPr>
            <p:cNvPr id="20" name="文本框 19"/>
            <p:cNvSpPr txBox="1"/>
            <p:nvPr/>
          </p:nvSpPr>
          <p:spPr bwMode="auto">
            <a:xfrm>
              <a:off x="187945" y="2401938"/>
              <a:ext cx="1895613" cy="546100"/>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sym typeface="Arial" pitchFamily="34" charset="0"/>
                </a:rPr>
                <a:t>Plain</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err="1"/>
                <a:t>BottleNeck</a:t>
              </a:r>
              <a:endParaRPr lang="en-US" altLang="zh-CN" sz="1050" dirty="0"/>
            </a:p>
          </p:txBody>
        </p:sp>
        <p:sp>
          <p:nvSpPr>
            <p:cNvPr id="22" name="矩形 21"/>
            <p:cNvSpPr/>
            <p:nvPr/>
          </p:nvSpPr>
          <p:spPr bwMode="auto">
            <a:xfrm rot="5400000">
              <a:off x="862702" y="1727183"/>
              <a:ext cx="546100" cy="1895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3" name="文本框 22"/>
          <p:cNvSpPr txBox="1"/>
          <p:nvPr/>
        </p:nvSpPr>
        <p:spPr bwMode="auto">
          <a:xfrm>
            <a:off x="6117460" y="4076772"/>
            <a:ext cx="2668400" cy="771525"/>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dirty="0">
                <a:sym typeface="Arial" pitchFamily="34" charset="0"/>
              </a:rPr>
              <a:t>Drop Path(One way)</a:t>
            </a:r>
          </a:p>
          <a:p>
            <a:pPr marL="171450" indent="-171450" defTabSz="684213" eaLnBrk="1" fontAlgn="auto" hangingPunct="1">
              <a:lnSpc>
                <a:spcPct val="140000"/>
              </a:lnSpc>
              <a:spcBef>
                <a:spcPts val="0"/>
              </a:spcBef>
              <a:spcAft>
                <a:spcPts val="0"/>
              </a:spcAft>
              <a:buClr>
                <a:schemeClr val="bg1">
                  <a:lumMod val="50000"/>
                </a:schemeClr>
              </a:buClr>
              <a:buFont typeface="Wingdings" panose="05000000000000000000" pitchFamily="2" charset="2"/>
              <a:buChar char="p"/>
              <a:defRPr/>
            </a:pPr>
            <a:r>
              <a:rPr lang="en-US" altLang="zh-CN" sz="1050" dirty="0">
                <a:solidFill>
                  <a:schemeClr val="bg1">
                    <a:lumMod val="75000"/>
                  </a:schemeClr>
                </a:solidFill>
              </a:rPr>
              <a:t>Drop Path(Two way)</a:t>
            </a:r>
          </a:p>
          <a:p>
            <a:pPr marL="171450" indent="-171450" defTabSz="684213" eaLnBrk="1" fontAlgn="auto" hangingPunct="1">
              <a:lnSpc>
                <a:spcPct val="140000"/>
              </a:lnSpc>
              <a:spcBef>
                <a:spcPts val="0"/>
              </a:spcBef>
              <a:spcAft>
                <a:spcPts val="0"/>
              </a:spcAft>
              <a:buClr>
                <a:schemeClr val="bg1">
                  <a:lumMod val="50000"/>
                </a:schemeClr>
              </a:buClr>
              <a:buFont typeface="Wingdings" panose="05000000000000000000" pitchFamily="2" charset="2"/>
              <a:buChar char="p"/>
              <a:defRPr/>
            </a:pPr>
            <a:r>
              <a:rPr lang="en-US" altLang="zh-CN" sz="1050" dirty="0">
                <a:solidFill>
                  <a:schemeClr val="bg1">
                    <a:lumMod val="75000"/>
                  </a:schemeClr>
                </a:solidFill>
              </a:rPr>
              <a:t>Drop Path(Random Way)</a:t>
            </a:r>
          </a:p>
        </p:txBody>
      </p:sp>
      <p:sp>
        <p:nvSpPr>
          <p:cNvPr id="26" name="矩形 25"/>
          <p:cNvSpPr/>
          <p:nvPr/>
        </p:nvSpPr>
        <p:spPr bwMode="auto">
          <a:xfrm rot="5400000">
            <a:off x="7042063" y="3148562"/>
            <a:ext cx="819194" cy="266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725105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0" y="556297"/>
            <a:ext cx="857927" cy="253916"/>
          </a:xfrm>
          <a:prstGeom prst="rect">
            <a:avLst/>
          </a:prstGeom>
        </p:spPr>
        <p:txBody>
          <a:bodyPr wrap="none">
            <a:spAutoFit/>
          </a:bodyPr>
          <a:lstStyle/>
          <a:p>
            <a:pPr algn="just" eaLnBrk="1" hangingPunct="1">
              <a:buClr>
                <a:srgbClr val="8E0000"/>
              </a:buClr>
              <a:buFont typeface="Wingdings" panose="05000000000000000000" pitchFamily="2" charset="2"/>
              <a:buChar char="n"/>
            </a:pPr>
            <a:r>
              <a:rPr lang="zh-CN" altLang="en-US" sz="1050" b="1" dirty="0" smtClean="0">
                <a:solidFill>
                  <a:srgbClr val="BF1313"/>
                </a:solidFill>
                <a:latin typeface="华文楷体" panose="02010600040101010101" pitchFamily="2" charset="-122"/>
                <a:ea typeface="华文楷体" panose="02010600040101010101" pitchFamily="2" charset="-122"/>
              </a:rPr>
              <a:t> 评估手段</a:t>
            </a:r>
            <a:endParaRPr lang="zh-CN" altLang="en-US" sz="1400" b="1" dirty="0">
              <a:solidFill>
                <a:srgbClr val="BF1313"/>
              </a:solidFill>
              <a:latin typeface="Times New Roman" panose="02020603050405020304" pitchFamily="18" charset="0"/>
              <a:ea typeface="华文楷体" panose="02010600040101010101" pitchFamily="2" charset="-122"/>
            </a:endParaRPr>
          </a:p>
        </p:txBody>
      </p:sp>
      <p:cxnSp>
        <p:nvCxnSpPr>
          <p:cNvPr id="7" name="直接连接符 6"/>
          <p:cNvCxnSpPr/>
          <p:nvPr/>
        </p:nvCxnSpPr>
        <p:spPr>
          <a:xfrm>
            <a:off x="4108450" y="831948"/>
            <a:ext cx="0" cy="431155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 name="对象 8"/>
          <p:cNvGraphicFramePr>
            <a:graphicFrameLocks noChangeAspect="1"/>
          </p:cNvGraphicFramePr>
          <p:nvPr>
            <p:extLst>
              <p:ext uri="{D42A27DB-BD31-4B8C-83A1-F6EECF244321}">
                <p14:modId xmlns:p14="http://schemas.microsoft.com/office/powerpoint/2010/main" val="1086018964"/>
              </p:ext>
            </p:extLst>
          </p:nvPr>
        </p:nvGraphicFramePr>
        <p:xfrm>
          <a:off x="514350" y="1187549"/>
          <a:ext cx="2184400" cy="304800"/>
        </p:xfrm>
        <a:graphic>
          <a:graphicData uri="http://schemas.openxmlformats.org/presentationml/2006/ole">
            <mc:AlternateContent xmlns:mc="http://schemas.openxmlformats.org/markup-compatibility/2006">
              <mc:Choice xmlns:v="urn:schemas-microsoft-com:vml" Requires="v">
                <p:oleObj spid="_x0000_s51878" name="Equation" r:id="rId3" imgW="2184120" imgH="304560" progId="Equation.DSMT4">
                  <p:embed/>
                </p:oleObj>
              </mc:Choice>
              <mc:Fallback>
                <p:oleObj name="Equation" r:id="rId3" imgW="2184120" imgH="304560" progId="Equation.DSMT4">
                  <p:embed/>
                  <p:pic>
                    <p:nvPicPr>
                      <p:cNvPr id="0" name=""/>
                      <p:cNvPicPr/>
                      <p:nvPr/>
                    </p:nvPicPr>
                    <p:blipFill>
                      <a:blip r:embed="rId4"/>
                      <a:stretch>
                        <a:fillRect/>
                      </a:stretch>
                    </p:blipFill>
                    <p:spPr>
                      <a:xfrm>
                        <a:off x="514350" y="1187549"/>
                        <a:ext cx="2184400" cy="3048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4076823244"/>
              </p:ext>
            </p:extLst>
          </p:nvPr>
        </p:nvGraphicFramePr>
        <p:xfrm>
          <a:off x="349250" y="1520154"/>
          <a:ext cx="2667000" cy="317500"/>
        </p:xfrm>
        <a:graphic>
          <a:graphicData uri="http://schemas.openxmlformats.org/presentationml/2006/ole">
            <mc:AlternateContent xmlns:mc="http://schemas.openxmlformats.org/markup-compatibility/2006">
              <mc:Choice xmlns:v="urn:schemas-microsoft-com:vml" Requires="v">
                <p:oleObj spid="_x0000_s51879" name="Equation" r:id="rId5" imgW="2666880" imgH="317160" progId="Equation.DSMT4">
                  <p:embed/>
                </p:oleObj>
              </mc:Choice>
              <mc:Fallback>
                <p:oleObj name="Equation" r:id="rId5" imgW="2666880" imgH="317160" progId="Equation.DSMT4">
                  <p:embed/>
                  <p:pic>
                    <p:nvPicPr>
                      <p:cNvPr id="0" name=""/>
                      <p:cNvPicPr/>
                      <p:nvPr/>
                    </p:nvPicPr>
                    <p:blipFill>
                      <a:blip r:embed="rId6"/>
                      <a:stretch>
                        <a:fillRect/>
                      </a:stretch>
                    </p:blipFill>
                    <p:spPr>
                      <a:xfrm>
                        <a:off x="349250" y="1520154"/>
                        <a:ext cx="2667000" cy="3175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8244620"/>
              </p:ext>
            </p:extLst>
          </p:nvPr>
        </p:nvGraphicFramePr>
        <p:xfrm>
          <a:off x="1797210" y="2197438"/>
          <a:ext cx="1574800" cy="254000"/>
        </p:xfrm>
        <a:graphic>
          <a:graphicData uri="http://schemas.openxmlformats.org/presentationml/2006/ole">
            <mc:AlternateContent xmlns:mc="http://schemas.openxmlformats.org/markup-compatibility/2006">
              <mc:Choice xmlns:v="urn:schemas-microsoft-com:vml" Requires="v">
                <p:oleObj spid="_x0000_s51880" name="Equation" r:id="rId7" imgW="1574640" imgH="253800" progId="Equation.DSMT4">
                  <p:embed/>
                </p:oleObj>
              </mc:Choice>
              <mc:Fallback>
                <p:oleObj name="Equation" r:id="rId7" imgW="1574640" imgH="253800" progId="Equation.DSMT4">
                  <p:embed/>
                  <p:pic>
                    <p:nvPicPr>
                      <p:cNvPr id="0" name=""/>
                      <p:cNvPicPr/>
                      <p:nvPr/>
                    </p:nvPicPr>
                    <p:blipFill>
                      <a:blip r:embed="rId8"/>
                      <a:stretch>
                        <a:fillRect/>
                      </a:stretch>
                    </p:blipFill>
                    <p:spPr>
                      <a:xfrm>
                        <a:off x="1797210" y="2197438"/>
                        <a:ext cx="1574800" cy="254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702794276"/>
              </p:ext>
            </p:extLst>
          </p:nvPr>
        </p:nvGraphicFramePr>
        <p:xfrm>
          <a:off x="717550" y="2195086"/>
          <a:ext cx="850900" cy="203200"/>
        </p:xfrm>
        <a:graphic>
          <a:graphicData uri="http://schemas.openxmlformats.org/presentationml/2006/ole">
            <mc:AlternateContent xmlns:mc="http://schemas.openxmlformats.org/markup-compatibility/2006">
              <mc:Choice xmlns:v="urn:schemas-microsoft-com:vml" Requires="v">
                <p:oleObj spid="_x0000_s51881" name="Equation" r:id="rId9" imgW="850680" imgH="203040" progId="Equation.DSMT4">
                  <p:embed/>
                </p:oleObj>
              </mc:Choice>
              <mc:Fallback>
                <p:oleObj name="Equation" r:id="rId9" imgW="850680" imgH="203040" progId="Equation.DSMT4">
                  <p:embed/>
                  <p:pic>
                    <p:nvPicPr>
                      <p:cNvPr id="0" name=""/>
                      <p:cNvPicPr/>
                      <p:nvPr/>
                    </p:nvPicPr>
                    <p:blipFill>
                      <a:blip r:embed="rId10"/>
                      <a:stretch>
                        <a:fillRect/>
                      </a:stretch>
                    </p:blipFill>
                    <p:spPr>
                      <a:xfrm>
                        <a:off x="717550" y="2195086"/>
                        <a:ext cx="850900" cy="203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026561715"/>
              </p:ext>
            </p:extLst>
          </p:nvPr>
        </p:nvGraphicFramePr>
        <p:xfrm>
          <a:off x="1168400" y="2818204"/>
          <a:ext cx="1714500" cy="203200"/>
        </p:xfrm>
        <a:graphic>
          <a:graphicData uri="http://schemas.openxmlformats.org/presentationml/2006/ole">
            <mc:AlternateContent xmlns:mc="http://schemas.openxmlformats.org/markup-compatibility/2006">
              <mc:Choice xmlns:v="urn:schemas-microsoft-com:vml" Requires="v">
                <p:oleObj spid="_x0000_s51882" name="Equation" r:id="rId11" imgW="1714320" imgH="203040" progId="Equation.DSMT4">
                  <p:embed/>
                </p:oleObj>
              </mc:Choice>
              <mc:Fallback>
                <p:oleObj name="Equation" r:id="rId11" imgW="1714320" imgH="203040" progId="Equation.DSMT4">
                  <p:embed/>
                  <p:pic>
                    <p:nvPicPr>
                      <p:cNvPr id="0" name=""/>
                      <p:cNvPicPr/>
                      <p:nvPr/>
                    </p:nvPicPr>
                    <p:blipFill>
                      <a:blip r:embed="rId12"/>
                      <a:stretch>
                        <a:fillRect/>
                      </a:stretch>
                    </p:blipFill>
                    <p:spPr>
                      <a:xfrm>
                        <a:off x="1168400" y="2818204"/>
                        <a:ext cx="1714500" cy="2032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42260948"/>
              </p:ext>
            </p:extLst>
          </p:nvPr>
        </p:nvGraphicFramePr>
        <p:xfrm>
          <a:off x="687388" y="3095127"/>
          <a:ext cx="1600200" cy="431800"/>
        </p:xfrm>
        <a:graphic>
          <a:graphicData uri="http://schemas.openxmlformats.org/presentationml/2006/ole">
            <mc:AlternateContent xmlns:mc="http://schemas.openxmlformats.org/markup-compatibility/2006">
              <mc:Choice xmlns:v="urn:schemas-microsoft-com:vml" Requires="v">
                <p:oleObj spid="_x0000_s51883" name="Equation" r:id="rId13" imgW="1600200" imgH="431640" progId="Equation.DSMT4">
                  <p:embed/>
                </p:oleObj>
              </mc:Choice>
              <mc:Fallback>
                <p:oleObj name="Equation" r:id="rId13" imgW="1600200" imgH="431640" progId="Equation.DSMT4">
                  <p:embed/>
                  <p:pic>
                    <p:nvPicPr>
                      <p:cNvPr id="0" name=""/>
                      <p:cNvPicPr/>
                      <p:nvPr/>
                    </p:nvPicPr>
                    <p:blipFill>
                      <a:blip r:embed="rId14"/>
                      <a:stretch>
                        <a:fillRect/>
                      </a:stretch>
                    </p:blipFill>
                    <p:spPr>
                      <a:xfrm>
                        <a:off x="687388" y="3095127"/>
                        <a:ext cx="1600200" cy="4318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690493302"/>
              </p:ext>
            </p:extLst>
          </p:nvPr>
        </p:nvGraphicFramePr>
        <p:xfrm>
          <a:off x="687388" y="3538569"/>
          <a:ext cx="2501900" cy="444500"/>
        </p:xfrm>
        <a:graphic>
          <a:graphicData uri="http://schemas.openxmlformats.org/presentationml/2006/ole">
            <mc:AlternateContent xmlns:mc="http://schemas.openxmlformats.org/markup-compatibility/2006">
              <mc:Choice xmlns:v="urn:schemas-microsoft-com:vml" Requires="v">
                <p:oleObj spid="_x0000_s51884" name="Equation" r:id="rId15" imgW="2501640" imgH="444240" progId="Equation.DSMT4">
                  <p:embed/>
                </p:oleObj>
              </mc:Choice>
              <mc:Fallback>
                <p:oleObj name="Equation" r:id="rId15" imgW="2501640" imgH="444240" progId="Equation.DSMT4">
                  <p:embed/>
                  <p:pic>
                    <p:nvPicPr>
                      <p:cNvPr id="0" name=""/>
                      <p:cNvPicPr/>
                      <p:nvPr/>
                    </p:nvPicPr>
                    <p:blipFill>
                      <a:blip r:embed="rId16"/>
                      <a:stretch>
                        <a:fillRect/>
                      </a:stretch>
                    </p:blipFill>
                    <p:spPr>
                      <a:xfrm>
                        <a:off x="687388" y="3538569"/>
                        <a:ext cx="2501900" cy="4445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676507071"/>
              </p:ext>
            </p:extLst>
          </p:nvPr>
        </p:nvGraphicFramePr>
        <p:xfrm>
          <a:off x="1073148" y="4360553"/>
          <a:ext cx="1676400" cy="482600"/>
        </p:xfrm>
        <a:graphic>
          <a:graphicData uri="http://schemas.openxmlformats.org/presentationml/2006/ole">
            <mc:AlternateContent xmlns:mc="http://schemas.openxmlformats.org/markup-compatibility/2006">
              <mc:Choice xmlns:v="urn:schemas-microsoft-com:vml" Requires="v">
                <p:oleObj spid="_x0000_s51885" name="Equation" r:id="rId17" imgW="1676160" imgH="482400" progId="Equation.DSMT4">
                  <p:embed/>
                </p:oleObj>
              </mc:Choice>
              <mc:Fallback>
                <p:oleObj name="Equation" r:id="rId17" imgW="1676160" imgH="482400" progId="Equation.DSMT4">
                  <p:embed/>
                  <p:pic>
                    <p:nvPicPr>
                      <p:cNvPr id="0" name=""/>
                      <p:cNvPicPr/>
                      <p:nvPr/>
                    </p:nvPicPr>
                    <p:blipFill>
                      <a:blip r:embed="rId18"/>
                      <a:stretch>
                        <a:fillRect/>
                      </a:stretch>
                    </p:blipFill>
                    <p:spPr>
                      <a:xfrm>
                        <a:off x="1073148" y="4360553"/>
                        <a:ext cx="1676400" cy="4826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2895658953"/>
              </p:ext>
            </p:extLst>
          </p:nvPr>
        </p:nvGraphicFramePr>
        <p:xfrm>
          <a:off x="5416551" y="1244845"/>
          <a:ext cx="1612900" cy="431800"/>
        </p:xfrm>
        <a:graphic>
          <a:graphicData uri="http://schemas.openxmlformats.org/presentationml/2006/ole">
            <mc:AlternateContent xmlns:mc="http://schemas.openxmlformats.org/markup-compatibility/2006">
              <mc:Choice xmlns:v="urn:schemas-microsoft-com:vml" Requires="v">
                <p:oleObj spid="_x0000_s51886" name="Equation" r:id="rId19" imgW="1612800" imgH="431640" progId="Equation.DSMT4">
                  <p:embed/>
                </p:oleObj>
              </mc:Choice>
              <mc:Fallback>
                <p:oleObj name="Equation" r:id="rId19" imgW="1612800" imgH="431640" progId="Equation.DSMT4">
                  <p:embed/>
                  <p:pic>
                    <p:nvPicPr>
                      <p:cNvPr id="0" name=""/>
                      <p:cNvPicPr/>
                      <p:nvPr/>
                    </p:nvPicPr>
                    <p:blipFill>
                      <a:blip r:embed="rId20"/>
                      <a:stretch>
                        <a:fillRect/>
                      </a:stretch>
                    </p:blipFill>
                    <p:spPr>
                      <a:xfrm>
                        <a:off x="5416551" y="1244845"/>
                        <a:ext cx="1612900" cy="431800"/>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922592738"/>
              </p:ext>
            </p:extLst>
          </p:nvPr>
        </p:nvGraphicFramePr>
        <p:xfrm>
          <a:off x="5039361" y="1742587"/>
          <a:ext cx="3365500" cy="508000"/>
        </p:xfrm>
        <a:graphic>
          <a:graphicData uri="http://schemas.openxmlformats.org/presentationml/2006/ole">
            <mc:AlternateContent xmlns:mc="http://schemas.openxmlformats.org/markup-compatibility/2006">
              <mc:Choice xmlns:v="urn:schemas-microsoft-com:vml" Requires="v">
                <p:oleObj spid="_x0000_s51887" name="Equation" r:id="rId21" imgW="3365280" imgH="507960" progId="Equation.DSMT4">
                  <p:embed/>
                </p:oleObj>
              </mc:Choice>
              <mc:Fallback>
                <p:oleObj name="Equation" r:id="rId21" imgW="3365280" imgH="507960" progId="Equation.DSMT4">
                  <p:embed/>
                  <p:pic>
                    <p:nvPicPr>
                      <p:cNvPr id="0" name=""/>
                      <p:cNvPicPr/>
                      <p:nvPr/>
                    </p:nvPicPr>
                    <p:blipFill>
                      <a:blip r:embed="rId22"/>
                      <a:stretch>
                        <a:fillRect/>
                      </a:stretch>
                    </p:blipFill>
                    <p:spPr>
                      <a:xfrm>
                        <a:off x="5039361" y="1742587"/>
                        <a:ext cx="3365500" cy="5080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409947585"/>
              </p:ext>
            </p:extLst>
          </p:nvPr>
        </p:nvGraphicFramePr>
        <p:xfrm>
          <a:off x="5366556" y="2337813"/>
          <a:ext cx="1790700" cy="431800"/>
        </p:xfrm>
        <a:graphic>
          <a:graphicData uri="http://schemas.openxmlformats.org/presentationml/2006/ole">
            <mc:AlternateContent xmlns:mc="http://schemas.openxmlformats.org/markup-compatibility/2006">
              <mc:Choice xmlns:v="urn:schemas-microsoft-com:vml" Requires="v">
                <p:oleObj spid="_x0000_s51888" name="Equation" r:id="rId23" imgW="1790640" imgH="431640" progId="Equation.DSMT4">
                  <p:embed/>
                </p:oleObj>
              </mc:Choice>
              <mc:Fallback>
                <p:oleObj name="Equation" r:id="rId23" imgW="1790640" imgH="431640" progId="Equation.DSMT4">
                  <p:embed/>
                  <p:pic>
                    <p:nvPicPr>
                      <p:cNvPr id="0" name=""/>
                      <p:cNvPicPr/>
                      <p:nvPr/>
                    </p:nvPicPr>
                    <p:blipFill>
                      <a:blip r:embed="rId24"/>
                      <a:stretch>
                        <a:fillRect/>
                      </a:stretch>
                    </p:blipFill>
                    <p:spPr>
                      <a:xfrm>
                        <a:off x="5366556" y="2337813"/>
                        <a:ext cx="1790700" cy="431800"/>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3448119944"/>
              </p:ext>
            </p:extLst>
          </p:nvPr>
        </p:nvGraphicFramePr>
        <p:xfrm>
          <a:off x="5632451" y="2809644"/>
          <a:ext cx="1397000" cy="292100"/>
        </p:xfrm>
        <a:graphic>
          <a:graphicData uri="http://schemas.openxmlformats.org/presentationml/2006/ole">
            <mc:AlternateContent xmlns:mc="http://schemas.openxmlformats.org/markup-compatibility/2006">
              <mc:Choice xmlns:v="urn:schemas-microsoft-com:vml" Requires="v">
                <p:oleObj spid="_x0000_s51889" name="Equation" r:id="rId25" imgW="1396800" imgH="291960" progId="Equation.DSMT4">
                  <p:embed/>
                </p:oleObj>
              </mc:Choice>
              <mc:Fallback>
                <p:oleObj name="Equation" r:id="rId25" imgW="1396800" imgH="291960" progId="Equation.DSMT4">
                  <p:embed/>
                  <p:pic>
                    <p:nvPicPr>
                      <p:cNvPr id="0" name=""/>
                      <p:cNvPicPr/>
                      <p:nvPr/>
                    </p:nvPicPr>
                    <p:blipFill>
                      <a:blip r:embed="rId26"/>
                      <a:stretch>
                        <a:fillRect/>
                      </a:stretch>
                    </p:blipFill>
                    <p:spPr>
                      <a:xfrm>
                        <a:off x="5632451" y="2809644"/>
                        <a:ext cx="1397000" cy="2921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2094039942"/>
              </p:ext>
            </p:extLst>
          </p:nvPr>
        </p:nvGraphicFramePr>
        <p:xfrm>
          <a:off x="4902201" y="3355217"/>
          <a:ext cx="2857500" cy="939800"/>
        </p:xfrm>
        <a:graphic>
          <a:graphicData uri="http://schemas.openxmlformats.org/presentationml/2006/ole">
            <mc:AlternateContent xmlns:mc="http://schemas.openxmlformats.org/markup-compatibility/2006">
              <mc:Choice xmlns:v="urn:schemas-microsoft-com:vml" Requires="v">
                <p:oleObj spid="_x0000_s51890" name="Equation" r:id="rId27" imgW="2857320" imgH="939600" progId="Equation.DSMT4">
                  <p:embed/>
                </p:oleObj>
              </mc:Choice>
              <mc:Fallback>
                <p:oleObj name="Equation" r:id="rId27" imgW="2857320" imgH="939600" progId="Equation.DSMT4">
                  <p:embed/>
                  <p:pic>
                    <p:nvPicPr>
                      <p:cNvPr id="0" name=""/>
                      <p:cNvPicPr/>
                      <p:nvPr/>
                    </p:nvPicPr>
                    <p:blipFill>
                      <a:blip r:embed="rId28"/>
                      <a:stretch>
                        <a:fillRect/>
                      </a:stretch>
                    </p:blipFill>
                    <p:spPr>
                      <a:xfrm>
                        <a:off x="4902201" y="3355217"/>
                        <a:ext cx="2857500" cy="9398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334794239"/>
              </p:ext>
            </p:extLst>
          </p:nvPr>
        </p:nvGraphicFramePr>
        <p:xfrm>
          <a:off x="5676901" y="4428188"/>
          <a:ext cx="1803400" cy="457200"/>
        </p:xfrm>
        <a:graphic>
          <a:graphicData uri="http://schemas.openxmlformats.org/presentationml/2006/ole">
            <mc:AlternateContent xmlns:mc="http://schemas.openxmlformats.org/markup-compatibility/2006">
              <mc:Choice xmlns:v="urn:schemas-microsoft-com:vml" Requires="v">
                <p:oleObj spid="_x0000_s51891" name="Equation" r:id="rId29" imgW="1803240" imgH="457200" progId="Equation.DSMT4">
                  <p:embed/>
                </p:oleObj>
              </mc:Choice>
              <mc:Fallback>
                <p:oleObj name="Equation" r:id="rId29" imgW="1803240" imgH="457200" progId="Equation.DSMT4">
                  <p:embed/>
                  <p:pic>
                    <p:nvPicPr>
                      <p:cNvPr id="0" name=""/>
                      <p:cNvPicPr/>
                      <p:nvPr/>
                    </p:nvPicPr>
                    <p:blipFill>
                      <a:blip r:embed="rId30"/>
                      <a:stretch>
                        <a:fillRect/>
                      </a:stretch>
                    </p:blipFill>
                    <p:spPr>
                      <a:xfrm>
                        <a:off x="5676901" y="4428188"/>
                        <a:ext cx="1803400" cy="457200"/>
                      </a:xfrm>
                      <a:prstGeom prst="rect">
                        <a:avLst/>
                      </a:prstGeom>
                    </p:spPr>
                  </p:pic>
                </p:oleObj>
              </mc:Fallback>
            </mc:AlternateContent>
          </a:graphicData>
        </a:graphic>
      </p:graphicFrame>
      <p:sp>
        <p:nvSpPr>
          <p:cNvPr id="25" name="文本框 24"/>
          <p:cNvSpPr txBox="1"/>
          <p:nvPr/>
        </p:nvSpPr>
        <p:spPr>
          <a:xfrm>
            <a:off x="0" y="904691"/>
            <a:ext cx="3594421"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MAP</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与</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EC</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如下</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6" name="文本框 25"/>
          <p:cNvSpPr txBox="1"/>
          <p:nvPr/>
        </p:nvSpPr>
        <p:spPr>
          <a:xfrm>
            <a:off x="-1" y="1920351"/>
            <a:ext cx="1885951"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MIKDA</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的计算原理</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7" name="文本框 26"/>
          <p:cNvSpPr txBox="1"/>
          <p:nvPr/>
        </p:nvSpPr>
        <p:spPr>
          <a:xfrm>
            <a:off x="130173" y="2137314"/>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定义</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8" name="文本框 27"/>
          <p:cNvSpPr txBox="1"/>
          <p:nvPr/>
        </p:nvSpPr>
        <p:spPr>
          <a:xfrm>
            <a:off x="130173" y="2421815"/>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与辅助标签信息的互信息</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9" name="文本框 28"/>
          <p:cNvSpPr txBox="1"/>
          <p:nvPr/>
        </p:nvSpPr>
        <p:spPr>
          <a:xfrm>
            <a:off x="304801" y="3109290"/>
            <a:ext cx="473075" cy="318549"/>
          </a:xfrm>
          <a:prstGeom prst="rect">
            <a:avLst/>
          </a:prstGeom>
          <a:noFill/>
        </p:spPr>
        <p:txBody>
          <a:bodyPr wrap="square">
            <a:spAutoFit/>
          </a:bodyPr>
          <a:lstStyle/>
          <a:p>
            <a:pPr defTabSz="684213" eaLnBrk="1" fontAlgn="auto" hangingPunct="1">
              <a:lnSpc>
                <a:spcPct val="140000"/>
              </a:lnSpc>
              <a:spcBef>
                <a:spcPts val="0"/>
              </a:spcBef>
              <a:spcAft>
                <a:spcPts val="0"/>
              </a:spcAft>
              <a:buClr>
                <a:srgbClr val="C00000"/>
              </a:buClr>
              <a:defRPr/>
            </a:pP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式</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中</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graphicFrame>
        <p:nvGraphicFramePr>
          <p:cNvPr id="31" name="对象 30"/>
          <p:cNvGraphicFramePr>
            <a:graphicFrameLocks noChangeAspect="1"/>
          </p:cNvGraphicFramePr>
          <p:nvPr>
            <p:extLst>
              <p:ext uri="{D42A27DB-BD31-4B8C-83A1-F6EECF244321}">
                <p14:modId xmlns:p14="http://schemas.microsoft.com/office/powerpoint/2010/main" val="440090424"/>
              </p:ext>
            </p:extLst>
          </p:nvPr>
        </p:nvGraphicFramePr>
        <p:xfrm>
          <a:off x="1885950" y="2484498"/>
          <a:ext cx="647700" cy="203200"/>
        </p:xfrm>
        <a:graphic>
          <a:graphicData uri="http://schemas.openxmlformats.org/presentationml/2006/ole">
            <mc:AlternateContent xmlns:mc="http://schemas.openxmlformats.org/markup-compatibility/2006">
              <mc:Choice xmlns:v="urn:schemas-microsoft-com:vml" Requires="v">
                <p:oleObj spid="_x0000_s51892" name="Equation" r:id="rId31" imgW="647640" imgH="203040" progId="Equation.DSMT4">
                  <p:embed/>
                </p:oleObj>
              </mc:Choice>
              <mc:Fallback>
                <p:oleObj name="Equation" r:id="rId31" imgW="647640" imgH="203040" progId="Equation.DSMT4">
                  <p:embed/>
                  <p:pic>
                    <p:nvPicPr>
                      <p:cNvPr id="0" name=""/>
                      <p:cNvPicPr/>
                      <p:nvPr/>
                    </p:nvPicPr>
                    <p:blipFill>
                      <a:blip r:embed="rId32"/>
                      <a:stretch>
                        <a:fillRect/>
                      </a:stretch>
                    </p:blipFill>
                    <p:spPr>
                      <a:xfrm>
                        <a:off x="1885950" y="2484498"/>
                        <a:ext cx="647700" cy="203200"/>
                      </a:xfrm>
                      <a:prstGeom prst="rect">
                        <a:avLst/>
                      </a:prstGeom>
                    </p:spPr>
                  </p:pic>
                </p:oleObj>
              </mc:Fallback>
            </mc:AlternateContent>
          </a:graphicData>
        </a:graphic>
      </p:graphicFrame>
      <p:sp>
        <p:nvSpPr>
          <p:cNvPr id="33" name="文本框 32"/>
          <p:cNvSpPr txBox="1"/>
          <p:nvPr/>
        </p:nvSpPr>
        <p:spPr>
          <a:xfrm>
            <a:off x="130173" y="4022058"/>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贝叶斯准则：</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34" name="文本框 33"/>
          <p:cNvSpPr txBox="1"/>
          <p:nvPr/>
        </p:nvSpPr>
        <p:spPr>
          <a:xfrm>
            <a:off x="4292760" y="890686"/>
            <a:ext cx="3054191"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采用</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Parzen window</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的方法估计：</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36" name="文本框 35"/>
          <p:cNvSpPr txBox="1"/>
          <p:nvPr/>
        </p:nvSpPr>
        <p:spPr>
          <a:xfrm>
            <a:off x="4292760" y="2720735"/>
            <a:ext cx="1187612"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窗口参数确定：</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37" name="文本框 36"/>
          <p:cNvSpPr txBox="1"/>
          <p:nvPr/>
        </p:nvSpPr>
        <p:spPr>
          <a:xfrm>
            <a:off x="4292760" y="2369149"/>
            <a:ext cx="933613"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似然</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性：</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38" name="文本框 37"/>
          <p:cNvSpPr txBox="1"/>
          <p:nvPr/>
        </p:nvSpPr>
        <p:spPr>
          <a:xfrm>
            <a:off x="4292760" y="3157907"/>
            <a:ext cx="1187612"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后验条件概率：</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39" name="文本框 38"/>
          <p:cNvSpPr txBox="1"/>
          <p:nvPr/>
        </p:nvSpPr>
        <p:spPr>
          <a:xfrm>
            <a:off x="4292760" y="4492327"/>
            <a:ext cx="1187612"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批处理的方式：</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6" name="矩形 5"/>
          <p:cNvSpPr/>
          <p:nvPr/>
        </p:nvSpPr>
        <p:spPr>
          <a:xfrm>
            <a:off x="2287588" y="2769613"/>
            <a:ext cx="595312" cy="26967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687388" y="3563645"/>
            <a:ext cx="2551112" cy="431066"/>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p:cNvCxnSpPr/>
          <p:nvPr/>
        </p:nvCxnSpPr>
        <p:spPr>
          <a:xfrm flipH="1">
            <a:off x="687388" y="3039284"/>
            <a:ext cx="1600200" cy="52436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882900" y="3021404"/>
            <a:ext cx="355600" cy="54224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2000248" y="3638521"/>
            <a:ext cx="488952" cy="26967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934244" y="4340021"/>
            <a:ext cx="2008188" cy="545367"/>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H="1">
            <a:off x="934244" y="3908192"/>
            <a:ext cx="1066004" cy="4318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489200" y="3908192"/>
            <a:ext cx="453232" cy="4318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344762" y="1329645"/>
            <a:ext cx="812494" cy="269671"/>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4902200" y="1734400"/>
            <a:ext cx="3639819" cy="545367"/>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p:nvPr/>
        </p:nvCxnSpPr>
        <p:spPr>
          <a:xfrm flipH="1">
            <a:off x="4902200" y="1599316"/>
            <a:ext cx="1442562" cy="135084"/>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157256" y="1599316"/>
            <a:ext cx="1384763" cy="14327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840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300"/>
                                        <p:tgtEl>
                                          <p:spTgt spid="30"/>
                                        </p:tgtEl>
                                      </p:cBhvr>
                                    </p:animEffect>
                                  </p:childTnLst>
                                </p:cTn>
                              </p:par>
                              <p:par>
                                <p:cTn id="12" presetID="10"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300"/>
                                        <p:tgtEl>
                                          <p:spTgt spid="22"/>
                                        </p:tgtEl>
                                      </p:cBhvr>
                                    </p:animEffect>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3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300"/>
                                        <p:tgtEl>
                                          <p:spTgt spid="48"/>
                                        </p:tgtEl>
                                      </p:cBhvr>
                                    </p:animEffect>
                                  </p:childTnLst>
                                </p:cTn>
                              </p:par>
                            </p:childTnLst>
                          </p:cTn>
                        </p:par>
                        <p:par>
                          <p:cTn id="24" fill="hold">
                            <p:stCondLst>
                              <p:cond delay="300"/>
                            </p:stCondLst>
                            <p:childTnLst>
                              <p:par>
                                <p:cTn id="25" presetID="10" presetClass="entr" presetSubtype="0"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300"/>
                                        <p:tgtEl>
                                          <p:spTgt spid="51"/>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300"/>
                                        <p:tgtEl>
                                          <p:spTgt spid="53"/>
                                        </p:tgtEl>
                                      </p:cBhvr>
                                    </p:animEffect>
                                  </p:childTnLst>
                                </p:cTn>
                              </p:par>
                            </p:childTnLst>
                          </p:cTn>
                        </p:par>
                        <p:par>
                          <p:cTn id="31" fill="hold">
                            <p:stCondLst>
                              <p:cond delay="600"/>
                            </p:stCondLst>
                            <p:childTnLst>
                              <p:par>
                                <p:cTn id="32" presetID="10"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300"/>
                                        <p:tgtEl>
                                          <p:spTgt spid="4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300"/>
                                        <p:tgtEl>
                                          <p:spTgt spid="56"/>
                                        </p:tgtEl>
                                      </p:cBhvr>
                                    </p:animEffect>
                                  </p:childTnLst>
                                </p:cTn>
                              </p:par>
                            </p:childTnLst>
                          </p:cTn>
                        </p:par>
                        <p:par>
                          <p:cTn id="40" fill="hold">
                            <p:stCondLst>
                              <p:cond delay="300"/>
                            </p:stCondLst>
                            <p:childTnLst>
                              <p:par>
                                <p:cTn id="41" presetID="10" presetClass="entr" presetSubtype="0" fill="hold" nodeType="after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3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300"/>
                                        <p:tgtEl>
                                          <p:spTgt spid="59"/>
                                        </p:tgtEl>
                                      </p:cBhvr>
                                    </p:animEffect>
                                  </p:childTnLst>
                                </p:cTn>
                              </p:par>
                            </p:childTnLst>
                          </p:cTn>
                        </p:par>
                        <p:par>
                          <p:cTn id="47" fill="hold">
                            <p:stCondLst>
                              <p:cond delay="600"/>
                            </p:stCondLst>
                            <p:childTnLst>
                              <p:par>
                                <p:cTn id="48" presetID="10" presetClass="entr" presetSubtype="0" fill="hold" grpId="0" nodeType="after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3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0" grpId="0" animBg="1"/>
      <p:bldP spid="48" grpId="0" animBg="1"/>
      <p:bldP spid="49"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721268577"/>
              </p:ext>
            </p:extLst>
          </p:nvPr>
        </p:nvGraphicFramePr>
        <p:xfrm>
          <a:off x="123825" y="1095375"/>
          <a:ext cx="5559425" cy="3765113"/>
        </p:xfrm>
        <a:graphic>
          <a:graphicData uri="http://schemas.openxmlformats.org/presentationml/2006/ole">
            <mc:AlternateContent xmlns:mc="http://schemas.openxmlformats.org/markup-compatibility/2006">
              <mc:Choice xmlns:v="urn:schemas-microsoft-com:vml" Requires="v">
                <p:oleObj spid="_x0000_s52260" name="Visio" r:id="rId3" imgW="8058066" imgH="5457780" progId="Visio.Drawing.15">
                  <p:embed/>
                </p:oleObj>
              </mc:Choice>
              <mc:Fallback>
                <p:oleObj name="Visio" r:id="rId3" imgW="8058066" imgH="5457780" progId="Visio.Drawing.15">
                  <p:embed/>
                  <p:pic>
                    <p:nvPicPr>
                      <p:cNvPr id="0" name=""/>
                      <p:cNvPicPr/>
                      <p:nvPr/>
                    </p:nvPicPr>
                    <p:blipFill>
                      <a:blip r:embed="rId4"/>
                      <a:stretch>
                        <a:fillRect/>
                      </a:stretch>
                    </p:blipFill>
                    <p:spPr>
                      <a:xfrm>
                        <a:off x="123825" y="1095375"/>
                        <a:ext cx="5559425" cy="3765113"/>
                      </a:xfrm>
                      <a:prstGeom prst="rect">
                        <a:avLst/>
                      </a:prstGeom>
                    </p:spPr>
                  </p:pic>
                </p:oleObj>
              </mc:Fallback>
            </mc:AlternateContent>
          </a:graphicData>
        </a:graphic>
      </p:graphicFrame>
      <p:sp>
        <p:nvSpPr>
          <p:cNvPr id="3" name="圆角矩形 2"/>
          <p:cNvSpPr/>
          <p:nvPr/>
        </p:nvSpPr>
        <p:spPr>
          <a:xfrm>
            <a:off x="598488" y="2444751"/>
            <a:ext cx="4419600" cy="585788"/>
          </a:xfrm>
          <a:prstGeom prst="roundRect">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4" name="肘形连接符 3"/>
          <p:cNvCxnSpPr>
            <a:stCxn id="3" idx="3"/>
          </p:cNvCxnSpPr>
          <p:nvPr/>
        </p:nvCxnSpPr>
        <p:spPr>
          <a:xfrm flipH="1" flipV="1">
            <a:off x="3435350" y="1854200"/>
            <a:ext cx="1582738" cy="883445"/>
          </a:xfrm>
          <a:prstGeom prst="bentConnector3">
            <a:avLst>
              <a:gd name="adj1" fmla="val -36910"/>
            </a:avLst>
          </a:prstGeom>
          <a:ln w="1905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278562" y="2849562"/>
            <a:ext cx="860425" cy="254000"/>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工矿条件</a:t>
            </a:r>
          </a:p>
        </p:txBody>
      </p:sp>
      <p:sp>
        <p:nvSpPr>
          <p:cNvPr id="11" name="矩形 10"/>
          <p:cNvSpPr/>
          <p:nvPr/>
        </p:nvSpPr>
        <p:spPr>
          <a:xfrm>
            <a:off x="6267450" y="968375"/>
            <a:ext cx="860425" cy="254000"/>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运行指标</a:t>
            </a:r>
          </a:p>
        </p:txBody>
      </p:sp>
      <mc:AlternateContent xmlns:mc="http://schemas.openxmlformats.org/markup-compatibility/2006" xmlns:a14="http://schemas.microsoft.com/office/drawing/2010/main">
        <mc:Choice Requires="a14">
          <p:sp>
            <p:nvSpPr>
              <p:cNvPr id="12" name="文本框 11"/>
              <p:cNvSpPr txBox="1"/>
              <p:nvPr/>
            </p:nvSpPr>
            <p:spPr bwMode="auto">
              <a:xfrm>
                <a:off x="6418262" y="1201737"/>
                <a:ext cx="2101850" cy="1655903"/>
              </a:xfrm>
              <a:prstGeom prst="rect">
                <a:avLst/>
              </a:prstGeom>
              <a:noFill/>
            </p:spPr>
            <p:txBody>
              <a:bodyPr>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sym typeface="Arial" pitchFamily="34" charset="0"/>
                  </a:rPr>
                  <a:t>一次溢流回收率 </a:t>
                </a:r>
                <a:r>
                  <a:rPr lang="en-US" altLang="zh-CN" sz="1050" dirty="0" smtClean="0">
                    <a:latin typeface="华文楷体" panose="02010600040101010101" pitchFamily="2" charset="-122"/>
                    <a:ea typeface="华文楷体" panose="02010600040101010101" pitchFamily="2" charset="-122"/>
                    <a:sym typeface="Arial" pitchFamily="34" charset="0"/>
                  </a:rPr>
                  <a:t>MTRR </a:t>
                </a:r>
                <a14:m>
                  <m:oMath xmlns:m="http://schemas.openxmlformats.org/officeDocument/2006/math">
                    <m:sSub>
                      <m:sSubPr>
                        <m:ctrlPr>
                          <a:rPr lang="en-US" altLang="zh-CN" sz="1050" i="1" smtClean="0">
                            <a:latin typeface="Cambria Math" panose="02040503050406030204" pitchFamily="18" charset="0"/>
                            <a:ea typeface="华文楷体" panose="02010600040101010101" pitchFamily="2" charset="-122"/>
                            <a:sym typeface="Arial" pitchFamily="34" charset="0"/>
                          </a:rPr>
                        </m:ctrlPr>
                      </m:sSubPr>
                      <m:e>
                        <m:r>
                          <a:rPr lang="en-US" altLang="zh-CN" sz="1050" b="0" i="1" smtClean="0">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1</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弱磁</a:t>
                </a:r>
                <a:r>
                  <a:rPr lang="zh-CN" altLang="en-US" sz="1050" dirty="0" smtClean="0">
                    <a:latin typeface="华文楷体" panose="02010600040101010101" pitchFamily="2" charset="-122"/>
                    <a:ea typeface="华文楷体" panose="02010600040101010101" pitchFamily="2" charset="-122"/>
                    <a:sym typeface="Arial" pitchFamily="34" charset="0"/>
                  </a:rPr>
                  <a:t>粒度 </a:t>
                </a:r>
                <a:r>
                  <a:rPr lang="en-US" altLang="zh-CN" sz="1050" dirty="0" smtClean="0">
                    <a:latin typeface="华文楷体" panose="02010600040101010101" pitchFamily="2" charset="-122"/>
                    <a:ea typeface="华文楷体" panose="02010600040101010101" pitchFamily="2" charset="-122"/>
                    <a:sym typeface="Arial" pitchFamily="34" charset="0"/>
                  </a:rPr>
                  <a:t>PSLMPL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2</m:t>
                        </m:r>
                      </m:sub>
                    </m:sSub>
                  </m:oMath>
                </a14:m>
                <a:r>
                  <a:rPr lang="en-US" altLang="zh-CN" sz="1050" dirty="0" smtClean="0">
                    <a:latin typeface="华文楷体" panose="02010600040101010101" pitchFamily="2" charset="-122"/>
                    <a:ea typeface="华文楷体" panose="02010600040101010101" pitchFamily="2" charset="-122"/>
                    <a:sym typeface="Arial" pitchFamily="34" charset="0"/>
                  </a:rPr>
                  <a:t> </a:t>
                </a: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sym typeface="Arial" pitchFamily="34" charset="0"/>
                  </a:rPr>
                  <a:t>弱</a:t>
                </a:r>
                <a:r>
                  <a:rPr lang="zh-CN" altLang="en-US" sz="1050" dirty="0">
                    <a:latin typeface="华文楷体" panose="02010600040101010101" pitchFamily="2" charset="-122"/>
                    <a:ea typeface="华文楷体" panose="02010600040101010101" pitchFamily="2" charset="-122"/>
                    <a:sym typeface="Arial" pitchFamily="34" charset="0"/>
                  </a:rPr>
                  <a:t>精品</a:t>
                </a:r>
                <a:r>
                  <a:rPr lang="zh-CN" altLang="en-US" sz="1050" dirty="0" smtClean="0">
                    <a:latin typeface="华文楷体" panose="02010600040101010101" pitchFamily="2" charset="-122"/>
                    <a:ea typeface="华文楷体" panose="02010600040101010101" pitchFamily="2" charset="-122"/>
                    <a:sym typeface="Arial" pitchFamily="34" charset="0"/>
                  </a:rPr>
                  <a:t>位 </a:t>
                </a:r>
                <a:r>
                  <a:rPr lang="en-US" altLang="zh-CN" sz="1050" dirty="0" smtClean="0">
                    <a:latin typeface="华文楷体" panose="02010600040101010101" pitchFamily="2" charset="-122"/>
                    <a:ea typeface="华文楷体" panose="02010600040101010101" pitchFamily="2" charset="-122"/>
                    <a:sym typeface="Arial" pitchFamily="34" charset="0"/>
                  </a:rPr>
                  <a:t>CGLMPL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31</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弱尾</a:t>
                </a:r>
                <a:r>
                  <a:rPr lang="zh-CN" altLang="en-US" sz="1050" dirty="0" smtClean="0">
                    <a:latin typeface="华文楷体" panose="02010600040101010101" pitchFamily="2" charset="-122"/>
                    <a:ea typeface="华文楷体" panose="02010600040101010101" pitchFamily="2" charset="-122"/>
                    <a:sym typeface="Arial" pitchFamily="34" charset="0"/>
                  </a:rPr>
                  <a:t>品位 </a:t>
                </a:r>
                <a:r>
                  <a:rPr lang="en-US" altLang="zh-CN" sz="1050" dirty="0" smtClean="0">
                    <a:latin typeface="华文楷体" panose="02010600040101010101" pitchFamily="2" charset="-122"/>
                    <a:ea typeface="华文楷体" panose="02010600040101010101" pitchFamily="2" charset="-122"/>
                    <a:sym typeface="Arial" pitchFamily="34" charset="0"/>
                  </a:rPr>
                  <a:t>TGLMPL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i="1">
                            <a:latin typeface="Cambria Math" panose="02040503050406030204" pitchFamily="18" charset="0"/>
                            <a:ea typeface="华文楷体" panose="02010600040101010101" pitchFamily="2" charset="-122"/>
                            <a:sym typeface="Arial" pitchFamily="34" charset="0"/>
                          </a:rPr>
                          <m:t>3</m:t>
                        </m:r>
                        <m:r>
                          <a:rPr lang="en-US" altLang="zh-CN" sz="1050" b="0" i="1" smtClean="0">
                            <a:latin typeface="Cambria Math" panose="02040503050406030204" pitchFamily="18" charset="0"/>
                            <a:ea typeface="华文楷体" panose="02010600040101010101" pitchFamily="2" charset="-122"/>
                            <a:sym typeface="Arial" pitchFamily="34" charset="0"/>
                          </a:rPr>
                          <m:t>2</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强磁</a:t>
                </a:r>
                <a:r>
                  <a:rPr lang="zh-CN" altLang="en-US" sz="1050" dirty="0" smtClean="0">
                    <a:latin typeface="华文楷体" panose="02010600040101010101" pitchFamily="2" charset="-122"/>
                    <a:ea typeface="华文楷体" panose="02010600040101010101" pitchFamily="2" charset="-122"/>
                    <a:sym typeface="Arial" pitchFamily="34" charset="0"/>
                  </a:rPr>
                  <a:t>粒度 </a:t>
                </a:r>
                <a:r>
                  <a:rPr lang="en-US" altLang="zh-CN" sz="1050" dirty="0" smtClean="0">
                    <a:latin typeface="华文楷体" panose="02010600040101010101" pitchFamily="2" charset="-122"/>
                    <a:ea typeface="华文楷体" panose="02010600040101010101" pitchFamily="2" charset="-122"/>
                    <a:sym typeface="Arial" pitchFamily="34" charset="0"/>
                  </a:rPr>
                  <a:t>PSHMPL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4</m:t>
                        </m:r>
                      </m:sub>
                    </m:sSub>
                  </m:oMath>
                </a14:m>
                <a:endParaRPr lang="en-US" altLang="zh-CN" sz="1050" dirty="0" smtClean="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sym typeface="Arial" pitchFamily="34" charset="0"/>
                  </a:rPr>
                  <a:t>强</a:t>
                </a:r>
                <a:r>
                  <a:rPr lang="zh-CN" altLang="en-US" sz="1050" dirty="0">
                    <a:latin typeface="华文楷体" panose="02010600040101010101" pitchFamily="2" charset="-122"/>
                    <a:ea typeface="华文楷体" panose="02010600040101010101" pitchFamily="2" charset="-122"/>
                    <a:sym typeface="Arial" pitchFamily="34" charset="0"/>
                  </a:rPr>
                  <a:t>精品</a:t>
                </a:r>
                <a:r>
                  <a:rPr lang="zh-CN" altLang="en-US" sz="1050" dirty="0" smtClean="0">
                    <a:latin typeface="华文楷体" panose="02010600040101010101" pitchFamily="2" charset="-122"/>
                    <a:ea typeface="华文楷体" panose="02010600040101010101" pitchFamily="2" charset="-122"/>
                    <a:sym typeface="Arial" pitchFamily="34" charset="0"/>
                  </a:rPr>
                  <a:t>位 </a:t>
                </a:r>
                <a:r>
                  <a:rPr lang="en-US" altLang="zh-CN" sz="1050" dirty="0" smtClean="0">
                    <a:latin typeface="华文楷体" panose="02010600040101010101" pitchFamily="2" charset="-122"/>
                    <a:ea typeface="华文楷体" panose="02010600040101010101" pitchFamily="2" charset="-122"/>
                    <a:sym typeface="Arial" pitchFamily="34" charset="0"/>
                  </a:rPr>
                  <a:t>CGHMPL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5</m:t>
                        </m:r>
                        <m:r>
                          <a:rPr lang="en-US" altLang="zh-CN" sz="1050" i="1">
                            <a:latin typeface="Cambria Math" panose="02040503050406030204" pitchFamily="18" charset="0"/>
                            <a:ea typeface="华文楷体" panose="02010600040101010101" pitchFamily="2" charset="-122"/>
                            <a:sym typeface="Arial" pitchFamily="34" charset="0"/>
                          </a:rPr>
                          <m:t>1</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强尾</a:t>
                </a:r>
                <a:r>
                  <a:rPr lang="zh-CN" altLang="en-US" sz="1050" dirty="0" smtClean="0">
                    <a:latin typeface="华文楷体" panose="02010600040101010101" pitchFamily="2" charset="-122"/>
                    <a:ea typeface="华文楷体" panose="02010600040101010101" pitchFamily="2" charset="-122"/>
                    <a:sym typeface="Arial" pitchFamily="34" charset="0"/>
                  </a:rPr>
                  <a:t>品位 </a:t>
                </a:r>
                <a:r>
                  <a:rPr lang="en-US" altLang="zh-CN" sz="1050" dirty="0" smtClean="0">
                    <a:latin typeface="华文楷体" panose="02010600040101010101" pitchFamily="2" charset="-122"/>
                    <a:ea typeface="华文楷体" panose="02010600040101010101" pitchFamily="2" charset="-122"/>
                    <a:sym typeface="Arial" pitchFamily="34" charset="0"/>
                  </a:rPr>
                  <a:t>TGHMPL </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𝑟</m:t>
                        </m:r>
                      </m:e>
                      <m:sub>
                        <m:r>
                          <a:rPr lang="en-US" altLang="zh-CN" sz="1050" b="0" i="1" smtClean="0">
                            <a:latin typeface="Cambria Math" panose="02040503050406030204" pitchFamily="18" charset="0"/>
                            <a:ea typeface="华文楷体" panose="02010600040101010101" pitchFamily="2" charset="-122"/>
                            <a:sym typeface="Arial" pitchFamily="34" charset="0"/>
                          </a:rPr>
                          <m:t>5</m:t>
                        </m:r>
                        <m:r>
                          <a:rPr lang="en-US" altLang="zh-CN" sz="1050" i="1">
                            <a:latin typeface="Cambria Math" panose="02040503050406030204" pitchFamily="18" charset="0"/>
                            <a:ea typeface="华文楷体" panose="02010600040101010101" pitchFamily="2" charset="-122"/>
                            <a:sym typeface="Arial" pitchFamily="34" charset="0"/>
                          </a:rPr>
                          <m:t>2</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p:txBody>
          </p:sp>
        </mc:Choice>
        <mc:Fallback xmlns="">
          <p:sp>
            <p:nvSpPr>
              <p:cNvPr id="12" name="文本框 11"/>
              <p:cNvSpPr txBox="1">
                <a:spLocks noRot="1" noChangeAspect="1" noMove="1" noResize="1" noEditPoints="1" noAdjustHandles="1" noChangeArrowheads="1" noChangeShapeType="1" noTextEdit="1"/>
              </p:cNvSpPr>
              <p:nvPr/>
            </p:nvSpPr>
            <p:spPr bwMode="auto">
              <a:xfrm>
                <a:off x="6418262" y="1201737"/>
                <a:ext cx="2101850" cy="1655903"/>
              </a:xfrm>
              <a:prstGeom prst="rect">
                <a:avLst/>
              </a:prstGeom>
              <a:blipFill rotWithShape="0">
                <a:blip r:embed="rId6"/>
                <a:stretch>
                  <a:fillRect b="-1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bwMode="auto">
              <a:xfrm>
                <a:off x="6418262" y="3103562"/>
                <a:ext cx="1912938" cy="190205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sym typeface="Arial" pitchFamily="34" charset="0"/>
                  </a:rPr>
                  <a:t>弱磁入磨品位</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b="0" i="1" smtClean="0">
                            <a:latin typeface="Cambria Math" panose="02040503050406030204" pitchFamily="18" charset="0"/>
                            <a:ea typeface="华文楷体" panose="02010600040101010101" pitchFamily="2" charset="-122"/>
                            <a:sym typeface="Arial" pitchFamily="34" charset="0"/>
                          </a:rPr>
                          <m:t>𝑑</m:t>
                        </m:r>
                      </m:e>
                      <m:sub>
                        <m:r>
                          <a:rPr lang="en-US" altLang="zh-CN" sz="1050" i="1">
                            <a:latin typeface="Cambria Math" panose="02040503050406030204" pitchFamily="18" charset="0"/>
                            <a:ea typeface="华文楷体" panose="02010600040101010101" pitchFamily="2" charset="-122"/>
                            <a:sym typeface="Arial" pitchFamily="34" charset="0"/>
                          </a:rPr>
                          <m:t>1</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强磁入磨品位</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2</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强磁球磨机</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3</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弱磁球磨机</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4</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废石品位</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5</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竖炉台时处理处理量</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6</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弱磁精矿台时产量</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7</m:t>
                        </m:r>
                      </m:sub>
                    </m:sSub>
                  </m:oMath>
                </a14:m>
                <a:endParaRPr lang="en-US" altLang="zh-CN" sz="1050" dirty="0">
                  <a:latin typeface="华文楷体" panose="02010600040101010101" pitchFamily="2" charset="-122"/>
                  <a:ea typeface="华文楷体" panose="02010600040101010101" pitchFamily="2" charset="-122"/>
                  <a:sym typeface="Arial" pitchFamily="34" charset="0"/>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sym typeface="Arial" pitchFamily="34" charset="0"/>
                  </a:rPr>
                  <a:t>强磁精矿台时产量</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sym typeface="Arial" pitchFamily="34" charset="0"/>
                          </a:rPr>
                        </m:ctrlPr>
                      </m:sSubPr>
                      <m:e>
                        <m:r>
                          <a:rPr lang="en-US" altLang="zh-CN" sz="1050" i="1">
                            <a:latin typeface="Cambria Math" panose="02040503050406030204" pitchFamily="18" charset="0"/>
                            <a:ea typeface="华文楷体" panose="02010600040101010101" pitchFamily="2" charset="-122"/>
                            <a:sym typeface="Arial" pitchFamily="34" charset="0"/>
                          </a:rPr>
                          <m:t>𝑑</m:t>
                        </m:r>
                      </m:e>
                      <m:sub>
                        <m:r>
                          <a:rPr lang="en-US" altLang="zh-CN" sz="1050" b="0" i="1" smtClean="0">
                            <a:latin typeface="Cambria Math" panose="02040503050406030204" pitchFamily="18" charset="0"/>
                            <a:ea typeface="华文楷体" panose="02010600040101010101" pitchFamily="2" charset="-122"/>
                            <a:sym typeface="Arial" pitchFamily="34" charset="0"/>
                          </a:rPr>
                          <m:t>8</m:t>
                        </m:r>
                      </m:sub>
                    </m:sSub>
                  </m:oMath>
                </a14:m>
                <a:endParaRPr lang="zh-CN" altLang="en-US" sz="1050" dirty="0">
                  <a:latin typeface="华文楷体" panose="02010600040101010101" pitchFamily="2" charset="-122"/>
                  <a:ea typeface="华文楷体" panose="02010600040101010101" pitchFamily="2" charset="-122"/>
                  <a:sym typeface="Arial" pitchFamily="34" charset="0"/>
                </a:endParaRPr>
              </a:p>
            </p:txBody>
          </p:sp>
        </mc:Choice>
        <mc:Fallback xmlns="">
          <p:sp>
            <p:nvSpPr>
              <p:cNvPr id="13" name="文本框 12"/>
              <p:cNvSpPr txBox="1">
                <a:spLocks noRot="1" noChangeAspect="1" noMove="1" noResize="1" noEditPoints="1" noAdjustHandles="1" noChangeArrowheads="1" noChangeShapeType="1" noTextEdit="1"/>
              </p:cNvSpPr>
              <p:nvPr/>
            </p:nvSpPr>
            <p:spPr bwMode="auto">
              <a:xfrm>
                <a:off x="6418262" y="3103562"/>
                <a:ext cx="1912938" cy="1902059"/>
              </a:xfrm>
              <a:prstGeom prst="rect">
                <a:avLst/>
              </a:prstGeom>
              <a:blipFill rotWithShape="0">
                <a:blip r:embed="rId7"/>
                <a:stretch>
                  <a:fillRect/>
                </a:stretch>
              </a:blipFill>
            </p:spPr>
            <p:txBody>
              <a:bodyPr/>
              <a:lstStyle/>
              <a:p>
                <a:r>
                  <a:rPr lang="zh-CN" altLang="en-US">
                    <a:noFill/>
                  </a:rPr>
                  <a:t> </a:t>
                </a:r>
              </a:p>
            </p:txBody>
          </p:sp>
        </mc:Fallback>
      </mc:AlternateContent>
      <p:grpSp>
        <p:nvGrpSpPr>
          <p:cNvPr id="14" name="组合 13"/>
          <p:cNvGrpSpPr>
            <a:grpSpLocks/>
          </p:cNvGrpSpPr>
          <p:nvPr/>
        </p:nvGrpSpPr>
        <p:grpSpPr bwMode="auto">
          <a:xfrm>
            <a:off x="0" y="831948"/>
            <a:ext cx="9140825" cy="58738"/>
            <a:chOff x="0" y="942975"/>
            <a:chExt cx="9140825" cy="58403"/>
          </a:xfrm>
        </p:grpSpPr>
        <p:cxnSp>
          <p:nvCxnSpPr>
            <p:cNvPr id="15" name="直接连接符 1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19" name="矩形 18"/>
          <p:cNvSpPr/>
          <p:nvPr/>
        </p:nvSpPr>
        <p:spPr>
          <a:xfrm>
            <a:off x="-8259" y="533316"/>
            <a:ext cx="2170787"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选矿过程运行指标动态校正问题</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117944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0" y="831948"/>
            <a:ext cx="9140825" cy="58738"/>
            <a:chOff x="0" y="942975"/>
            <a:chExt cx="9140825" cy="58403"/>
          </a:xfrm>
        </p:grpSpPr>
        <p:cxnSp>
          <p:nvCxnSpPr>
            <p:cNvPr id="8" name="直接连接符 7"/>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12" name="矩形 11"/>
          <p:cNvSpPr/>
          <p:nvPr/>
        </p:nvSpPr>
        <p:spPr>
          <a:xfrm>
            <a:off x="-8259" y="533316"/>
            <a:ext cx="1901483"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与现有决策模型的对比分析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112" y="958682"/>
            <a:ext cx="8102600" cy="4051273"/>
          </a:xfrm>
          <a:prstGeom prst="rect">
            <a:avLst/>
          </a:prstGeom>
        </p:spPr>
      </p:pic>
      <p:cxnSp>
        <p:nvCxnSpPr>
          <p:cNvPr id="6" name="直接箭头连接符 5"/>
          <p:cNvCxnSpPr>
            <a:stCxn id="4" idx="3"/>
          </p:cNvCxnSpPr>
          <p:nvPr/>
        </p:nvCxnSpPr>
        <p:spPr>
          <a:xfrm>
            <a:off x="4210050" y="3375025"/>
            <a:ext cx="590550" cy="7461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4" idx="3"/>
          </p:cNvCxnSpPr>
          <p:nvPr/>
        </p:nvCxnSpPr>
        <p:spPr>
          <a:xfrm>
            <a:off x="4210050" y="3375025"/>
            <a:ext cx="2876550" cy="5937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2108200" y="3009900"/>
            <a:ext cx="2114550" cy="730250"/>
            <a:chOff x="2108200" y="3009900"/>
            <a:chExt cx="2114550" cy="730250"/>
          </a:xfrm>
        </p:grpSpPr>
        <p:sp>
          <p:nvSpPr>
            <p:cNvPr id="4" name="矩形 3"/>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108200" y="3086484"/>
              <a:ext cx="2114550" cy="577081"/>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所提</a:t>
              </a:r>
              <a:r>
                <a:rPr lang="en-US" altLang="zh-CN" sz="1050" dirty="0" smtClean="0">
                  <a:latin typeface="华文楷体" panose="02010600040101010101" pitchFamily="2" charset="-122"/>
                  <a:ea typeface="华文楷体" panose="02010600040101010101" pitchFamily="2" charset="-122"/>
                </a:rPr>
                <a:t>DMGAN</a:t>
              </a:r>
              <a:r>
                <a:rPr lang="zh-CN" altLang="en-US" sz="1050" dirty="0" smtClean="0">
                  <a:latin typeface="华文楷体" panose="02010600040101010101" pitchFamily="2" charset="-122"/>
                  <a:ea typeface="华文楷体" panose="02010600040101010101" pitchFamily="2" charset="-122"/>
                </a:rPr>
                <a:t>优于现有系统，能够有效抑制动态不确定性带给工业生产的影响</a:t>
              </a:r>
              <a:endParaRPr lang="zh-CN" altLang="en-US" sz="1050" dirty="0">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14323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4155305"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基于不同</a:t>
            </a:r>
            <a:r>
              <a:rPr lang="en-US" altLang="zh-CN" sz="1050" b="1" dirty="0" smtClean="0">
                <a:solidFill>
                  <a:srgbClr val="BF1313"/>
                </a:solidFill>
                <a:latin typeface="Times New Roman" panose="02020603050405020304" pitchFamily="18" charset="0"/>
                <a:ea typeface="华文楷体" panose="02010600040101010101" pitchFamily="2" charset="-122"/>
              </a:rPr>
              <a:t>GAN</a:t>
            </a:r>
            <a:r>
              <a:rPr lang="zh-CN" altLang="en-US" sz="1050" b="1" dirty="0" smtClean="0">
                <a:solidFill>
                  <a:srgbClr val="BF1313"/>
                </a:solidFill>
                <a:latin typeface="Times New Roman" panose="02020603050405020304" pitchFamily="18" charset="0"/>
                <a:ea typeface="华文楷体" panose="02010600040101010101" pitchFamily="2" charset="-122"/>
              </a:rPr>
              <a:t>模型与基于不同模块化设计的</a:t>
            </a:r>
            <a:r>
              <a:rPr lang="en-US" altLang="zh-CN" sz="1050" b="1" dirty="0" smtClean="0">
                <a:solidFill>
                  <a:srgbClr val="BF1313"/>
                </a:solidFill>
                <a:latin typeface="Times New Roman" panose="02020603050405020304" pitchFamily="18" charset="0"/>
                <a:ea typeface="华文楷体" panose="02010600040101010101" pitchFamily="2" charset="-122"/>
              </a:rPr>
              <a:t>RU-Net</a:t>
            </a:r>
            <a:r>
              <a:rPr lang="zh-CN" altLang="en-US" sz="1050" b="1" dirty="0" smtClean="0">
                <a:solidFill>
                  <a:srgbClr val="BF1313"/>
                </a:solidFill>
                <a:latin typeface="Times New Roman" panose="02020603050405020304" pitchFamily="18" charset="0"/>
                <a:ea typeface="华文楷体" panose="02010600040101010101" pitchFamily="2" charset="-122"/>
              </a:rPr>
              <a:t>实验结果分析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graphicFrame>
        <p:nvGraphicFramePr>
          <p:cNvPr id="7" name="表格 6"/>
          <p:cNvGraphicFramePr>
            <a:graphicFrameLocks noGrp="1"/>
          </p:cNvGraphicFramePr>
          <p:nvPr>
            <p:extLst/>
          </p:nvPr>
        </p:nvGraphicFramePr>
        <p:xfrm>
          <a:off x="2069393" y="1908212"/>
          <a:ext cx="4864100" cy="1577340"/>
        </p:xfrm>
        <a:graphic>
          <a:graphicData uri="http://schemas.openxmlformats.org/drawingml/2006/table">
            <a:tbl>
              <a:tblPr/>
              <a:tblGrid>
                <a:gridCol w="1143000"/>
                <a:gridCol w="939800"/>
                <a:gridCol w="927100"/>
                <a:gridCol w="927100"/>
                <a:gridCol w="927100"/>
              </a:tblGrid>
              <a:tr h="171450">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Experiment Setting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Model\Metrics</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71450">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Manual tuning</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a:t>
                      </a:r>
                    </a:p>
                  </a:txBody>
                  <a:tcPr marL="0" marR="0" marT="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0.1616 ± 0.0000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4">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VGG&amp;CONCAT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0.3555 ± 0.0060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0.0574 ± 0.0060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1.5354 ± 0.5572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CAAE-GAN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0.3567 ± 0.0170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smtClean="0">
                          <a:solidFill>
                            <a:srgbClr val="000000"/>
                          </a:solidFill>
                          <a:effectLst/>
                          <a:latin typeface="Times New Roman" panose="02020603050405020304" pitchFamily="18" charset="0"/>
                          <a:ea typeface="宋体" panose="02010600030101010101" pitchFamily="2" charset="-122"/>
                        </a:rPr>
                        <a:t>0.0498 </a:t>
                      </a: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 0.0137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0.8874 ± 0.3398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CIM-GAN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0.2648 ± 0.0028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0.0706 ± 0.0175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1.0464 ± 0.9605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DMGAN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chemeClr val="tx1"/>
                          </a:solidFill>
                          <a:effectLst/>
                          <a:latin typeface="Times New Roman" panose="02020603050405020304" pitchFamily="18" charset="0"/>
                          <a:ea typeface="宋体" panose="02010600030101010101" pitchFamily="2" charset="-122"/>
                        </a:rPr>
                        <a:t>0.2652 ± 0.0057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chemeClr val="tx1"/>
                          </a:solidFill>
                          <a:effectLst/>
                          <a:latin typeface="Times New Roman" panose="02020603050405020304" pitchFamily="18" charset="0"/>
                          <a:ea typeface="宋体" panose="02010600030101010101" pitchFamily="2" charset="-122"/>
                        </a:rPr>
                        <a:t>0.0497 ± 0.0143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chemeClr val="tx1"/>
                          </a:solidFill>
                          <a:effectLst/>
                          <a:latin typeface="Times New Roman" panose="02020603050405020304" pitchFamily="18" charset="0"/>
                          <a:ea typeface="宋体" panose="02010600030101010101" pitchFamily="2" charset="-122"/>
                        </a:rPr>
                        <a:t>0.9235 ± 0.2993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5">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RES&amp;GENLIN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CGAN(</a:t>
                      </a:r>
                      <a:r>
                        <a:rPr lang="el-GR" sz="900" b="0" i="0" u="none" strike="noStrike">
                          <a:solidFill>
                            <a:srgbClr val="000000"/>
                          </a:solidFill>
                          <a:effectLst/>
                          <a:latin typeface="宋体" panose="02010600030101010101" pitchFamily="2" charset="-122"/>
                          <a:ea typeface="宋体" panose="02010600030101010101" pitchFamily="2" charset="-122"/>
                        </a:rPr>
                        <a:t>λ</a:t>
                      </a:r>
                      <a:r>
                        <a:rPr lang="el-GR" sz="900" b="0" i="0" u="none" strike="noStrike">
                          <a:solidFill>
                            <a:srgbClr val="000000"/>
                          </a:solidFill>
                          <a:effectLst/>
                          <a:latin typeface="Times New Roman" panose="02020603050405020304" pitchFamily="18" charset="0"/>
                          <a:ea typeface="宋体" panose="02010600030101010101" pitchFamily="2" charset="-122"/>
                        </a:rPr>
                        <a:t>=0)</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0.3299 ± 0.0102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0.0516 ± 0.0167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7.7947 ± 3.8902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0.2519 ± 0.0113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0.0754 ± 0.0056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0.9849 ± 0.2316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CAAE-GAN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0.3470 ± 0.0012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0.0492 ± 0.0080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0.6080 ± 0.1952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CIM-GAN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0.2900 ± 0.0090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0.0505 ± 0.0040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1.1176 ± 0.3018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DMGAN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dirty="0">
                          <a:solidFill>
                            <a:schemeClr val="tx1"/>
                          </a:solidFill>
                          <a:effectLst/>
                          <a:latin typeface="Times New Roman" panose="02020603050405020304" pitchFamily="18" charset="0"/>
                          <a:ea typeface="宋体" panose="02010600030101010101" pitchFamily="2" charset="-122"/>
                        </a:rPr>
                        <a:t>0.2300 ± 0.0017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dirty="0">
                          <a:solidFill>
                            <a:schemeClr val="tx1"/>
                          </a:solidFill>
                          <a:effectLst/>
                          <a:latin typeface="Times New Roman" panose="02020603050405020304" pitchFamily="18" charset="0"/>
                          <a:ea typeface="宋体" panose="02010600030101010101" pitchFamily="2" charset="-122"/>
                        </a:rPr>
                        <a:t>0.0480 ± 0.0078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dirty="0">
                          <a:solidFill>
                            <a:schemeClr val="tx1"/>
                          </a:solidFill>
                          <a:effectLst/>
                          <a:latin typeface="Times New Roman" panose="02020603050405020304" pitchFamily="18" charset="0"/>
                          <a:ea typeface="宋体" panose="02010600030101010101" pitchFamily="2" charset="-122"/>
                        </a:rPr>
                        <a:t>1.0708 ± 0.3157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1" name="矩形 10"/>
          <p:cNvSpPr/>
          <p:nvPr/>
        </p:nvSpPr>
        <p:spPr>
          <a:xfrm>
            <a:off x="1084262" y="1021267"/>
            <a:ext cx="6840000" cy="697627"/>
          </a:xfrm>
          <a:prstGeom prst="rect">
            <a:avLst/>
          </a:prstGeom>
        </p:spPr>
        <p:txBody>
          <a:bodyPr wrap="square">
            <a:spAutoFit/>
          </a:bodyPr>
          <a:lstStyle/>
          <a:p>
            <a:pPr indent="266700" algn="ctr">
              <a:lnSpc>
                <a:spcPts val="2200"/>
              </a:lnSpc>
              <a:spcAft>
                <a:spcPts val="0"/>
              </a:spcAft>
            </a:pPr>
            <a:r>
              <a:rPr lang="zh-CN" altLang="zh-CN" sz="1050" kern="100" dirty="0" smtClean="0">
                <a:latin typeface="华文楷体" panose="02010600040101010101" pitchFamily="2" charset="-122"/>
                <a:ea typeface="华文楷体" panose="02010600040101010101" pitchFamily="2" charset="-122"/>
              </a:rPr>
              <a:t>在</a:t>
            </a:r>
            <a:r>
              <a:rPr lang="en-US" altLang="zh-CN" sz="1050" kern="100" dirty="0" smtClean="0">
                <a:latin typeface="华文楷体" panose="02010600040101010101" pitchFamily="2" charset="-122"/>
                <a:ea typeface="华文楷体" panose="02010600040101010101" pitchFamily="2" charset="-122"/>
              </a:rPr>
              <a:t>RES&amp;GENLIN</a:t>
            </a:r>
            <a:r>
              <a:rPr lang="zh-CN" altLang="en-US" sz="1050" kern="100" dirty="0" smtClean="0">
                <a:latin typeface="华文楷体" panose="02010600040101010101" pitchFamily="2" charset="-122"/>
                <a:ea typeface="华文楷体" panose="02010600040101010101" pitchFamily="2" charset="-122"/>
              </a:rPr>
              <a:t>与</a:t>
            </a:r>
            <a:r>
              <a:rPr lang="en-US" altLang="zh-CN" sz="1050" kern="100" dirty="0" smtClean="0">
                <a:latin typeface="华文楷体" panose="02010600040101010101" pitchFamily="2" charset="-122"/>
                <a:ea typeface="华文楷体" panose="02010600040101010101" pitchFamily="2" charset="-122"/>
              </a:rPr>
              <a:t>VGG&amp;CONCAT</a:t>
            </a:r>
            <a:r>
              <a:rPr lang="zh-CN" altLang="zh-CN" sz="1050" kern="100" dirty="0" smtClean="0">
                <a:latin typeface="华文楷体" panose="02010600040101010101" pitchFamily="2" charset="-122"/>
                <a:ea typeface="华文楷体" panose="02010600040101010101" pitchFamily="2" charset="-122"/>
              </a:rPr>
              <a:t>情况</a:t>
            </a:r>
            <a:r>
              <a:rPr lang="zh-CN" altLang="zh-CN" sz="1050" kern="100" dirty="0">
                <a:latin typeface="华文楷体" panose="02010600040101010101" pitchFamily="2" charset="-122"/>
                <a:ea typeface="华文楷体" panose="02010600040101010101" pitchFamily="2" charset="-122"/>
              </a:rPr>
              <a:t>下不同基于</a:t>
            </a:r>
            <a:r>
              <a:rPr lang="en-US" altLang="zh-CN" sz="1050" kern="100" dirty="0">
                <a:latin typeface="华文楷体" panose="02010600040101010101" pitchFamily="2" charset="-122"/>
                <a:ea typeface="华文楷体" panose="02010600040101010101" pitchFamily="2" charset="-122"/>
              </a:rPr>
              <a:t>GAN</a:t>
            </a:r>
            <a:r>
              <a:rPr lang="zh-CN" altLang="zh-CN" sz="1050" kern="100" dirty="0">
                <a:latin typeface="华文楷体" panose="02010600040101010101" pitchFamily="2" charset="-122"/>
                <a:ea typeface="华文楷体" panose="02010600040101010101" pitchFamily="2" charset="-122"/>
              </a:rPr>
              <a:t>模型情况下</a:t>
            </a:r>
            <a:r>
              <a:rPr lang="en-US" altLang="zh-CN" sz="1050" kern="100" dirty="0">
                <a:latin typeface="华文楷体" panose="02010600040101010101" pitchFamily="2" charset="-122"/>
                <a:ea typeface="华文楷体" panose="02010600040101010101" pitchFamily="2" charset="-122"/>
              </a:rPr>
              <a:t>MIKDA</a:t>
            </a:r>
            <a:r>
              <a:rPr lang="zh-CN" altLang="zh-CN" sz="1050" kern="100" dirty="0">
                <a:latin typeface="华文楷体" panose="02010600040101010101" pitchFamily="2" charset="-122"/>
                <a:ea typeface="华文楷体" panose="02010600040101010101" pitchFamily="2" charset="-122"/>
              </a:rPr>
              <a:t>、</a:t>
            </a:r>
            <a:r>
              <a:rPr lang="en-US" altLang="zh-CN" sz="1050" kern="100" dirty="0">
                <a:latin typeface="华文楷体" panose="02010600040101010101" pitchFamily="2" charset="-122"/>
                <a:ea typeface="华文楷体" panose="02010600040101010101" pitchFamily="2" charset="-122"/>
              </a:rPr>
              <a:t>MSE</a:t>
            </a:r>
            <a:r>
              <a:rPr lang="zh-CN" altLang="zh-CN" sz="1050" kern="100" dirty="0">
                <a:latin typeface="华文楷体" panose="02010600040101010101" pitchFamily="2" charset="-122"/>
                <a:ea typeface="华文楷体" panose="02010600040101010101" pitchFamily="2" charset="-122"/>
              </a:rPr>
              <a:t>、</a:t>
            </a:r>
            <a:r>
              <a:rPr lang="en-US" altLang="zh-CN" sz="1050" kern="100" dirty="0">
                <a:latin typeface="华文楷体" panose="02010600040101010101" pitchFamily="2" charset="-122"/>
                <a:ea typeface="华文楷体" panose="02010600040101010101" pitchFamily="2" charset="-122"/>
              </a:rPr>
              <a:t>EC</a:t>
            </a:r>
            <a:r>
              <a:rPr lang="zh-CN" altLang="zh-CN" sz="1050" kern="100" dirty="0">
                <a:latin typeface="华文楷体" panose="02010600040101010101" pitchFamily="2" charset="-122"/>
                <a:ea typeface="华文楷体" panose="02010600040101010101" pitchFamily="2" charset="-122"/>
              </a:rPr>
              <a:t>之间对比</a:t>
            </a:r>
          </a:p>
          <a:p>
            <a:pPr algn="ctr">
              <a:spcAft>
                <a:spcPts val="600"/>
              </a:spcAft>
            </a:pPr>
            <a:r>
              <a:rPr lang="en-US" altLang="zh-CN" sz="1050" kern="100" dirty="0" err="1" smtClean="0">
                <a:latin typeface="Times New Roman" panose="02020603050405020304" pitchFamily="18" charset="0"/>
                <a:ea typeface="宋体" panose="02010600030101010101" pitchFamily="2" charset="-122"/>
                <a:cs typeface="B7+CAJ FNT00"/>
              </a:rPr>
              <a:t>Comparision</a:t>
            </a:r>
            <a:r>
              <a:rPr lang="en-US" altLang="zh-CN" sz="1050" kern="100" dirty="0" smtClean="0">
                <a:latin typeface="Times New Roman" panose="02020603050405020304" pitchFamily="18" charset="0"/>
                <a:ea typeface="宋体" panose="02010600030101010101" pitchFamily="2" charset="-122"/>
                <a:cs typeface="B7+CAJ FNT00"/>
              </a:rPr>
              <a:t> </a:t>
            </a:r>
            <a:r>
              <a:rPr lang="en-US" altLang="zh-CN" sz="1050" kern="100" dirty="0">
                <a:latin typeface="Times New Roman" panose="02020603050405020304" pitchFamily="18" charset="0"/>
                <a:ea typeface="宋体" panose="02010600030101010101" pitchFamily="2" charset="-122"/>
                <a:cs typeface="B7+CAJ FNT00"/>
              </a:rPr>
              <a:t>of the average and the standard deviation of MIKDA, MAP, EC over different GAN models under RES&amp;GENLIN setting</a:t>
            </a:r>
            <a:endParaRPr lang="zh-CN" altLang="zh-CN" sz="1050" kern="100" dirty="0">
              <a:effectLst/>
              <a:latin typeface="Times New Roman" panose="02020603050405020304" pitchFamily="18" charset="0"/>
              <a:ea typeface="宋体" panose="02010600030101010101" pitchFamily="2" charset="-122"/>
              <a:cs typeface="B7+CAJ FNT00"/>
            </a:endParaRPr>
          </a:p>
        </p:txBody>
      </p:sp>
      <p:cxnSp>
        <p:nvCxnSpPr>
          <p:cNvPr id="19" name="直接箭头连接符 18"/>
          <p:cNvCxnSpPr>
            <a:endCxn id="7" idx="3"/>
          </p:cNvCxnSpPr>
          <p:nvPr/>
        </p:nvCxnSpPr>
        <p:spPr>
          <a:xfrm flipH="1" flipV="1">
            <a:off x="6933493" y="2696882"/>
            <a:ext cx="463874" cy="6080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933494" y="3267807"/>
            <a:ext cx="436007" cy="16119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050843" y="2825565"/>
            <a:ext cx="952500" cy="30498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028493" y="2396950"/>
            <a:ext cx="952500" cy="1632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028493" y="3048930"/>
            <a:ext cx="952500" cy="1632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94162" y="2533640"/>
            <a:ext cx="952500" cy="1632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094162" y="3186186"/>
            <a:ext cx="952500" cy="16324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a:stCxn id="43" idx="0"/>
            <a:endCxn id="20" idx="1"/>
          </p:cNvCxnSpPr>
          <p:nvPr/>
        </p:nvCxnSpPr>
        <p:spPr>
          <a:xfrm flipV="1">
            <a:off x="3102816" y="2615261"/>
            <a:ext cx="991346" cy="107430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3" idx="0"/>
            <a:endCxn id="21" idx="1"/>
          </p:cNvCxnSpPr>
          <p:nvPr/>
        </p:nvCxnSpPr>
        <p:spPr>
          <a:xfrm flipV="1">
            <a:off x="3102816" y="3267807"/>
            <a:ext cx="991346" cy="4217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39" idx="1"/>
          </p:cNvCxnSpPr>
          <p:nvPr/>
        </p:nvCxnSpPr>
        <p:spPr>
          <a:xfrm flipH="1">
            <a:off x="5980995" y="2188481"/>
            <a:ext cx="1348576" cy="9420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38" idx="1"/>
          </p:cNvCxnSpPr>
          <p:nvPr/>
        </p:nvCxnSpPr>
        <p:spPr>
          <a:xfrm flipH="1">
            <a:off x="5999163" y="2188481"/>
            <a:ext cx="1330408" cy="27759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7329571" y="1823356"/>
            <a:ext cx="1610521" cy="730250"/>
            <a:chOff x="2108200" y="3009900"/>
            <a:chExt cx="2114550" cy="730250"/>
          </a:xfrm>
        </p:grpSpPr>
        <p:sp>
          <p:nvSpPr>
            <p:cNvPr id="38" name="矩形 37"/>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2108200" y="3086484"/>
              <a:ext cx="2114550" cy="577081"/>
            </a:xfrm>
            <a:prstGeom prst="rect">
              <a:avLst/>
            </a:prstGeom>
            <a:noFill/>
          </p:spPr>
          <p:txBody>
            <a:bodyPr wrap="square" rtlCol="0">
              <a:spAutoFit/>
            </a:bodyPr>
            <a:lstStyle/>
            <a:p>
              <a:r>
                <a:rPr lang="en-US" altLang="zh-CN" sz="1050" dirty="0">
                  <a:latin typeface="华文楷体" panose="02010600040101010101" pitchFamily="2" charset="-122"/>
                  <a:ea typeface="华文楷体" panose="02010600040101010101" pitchFamily="2" charset="-122"/>
                </a:rPr>
                <a:t>CAAE-GAN</a:t>
              </a:r>
              <a:r>
                <a:rPr lang="zh-CN" altLang="en-US" sz="1050" dirty="0">
                  <a:latin typeface="华文楷体" panose="02010600040101010101" pitchFamily="2" charset="-122"/>
                  <a:ea typeface="华文楷体" panose="02010600040101010101" pitchFamily="2" charset="-122"/>
                </a:rPr>
                <a:t>能够有效利用知识，利于</a:t>
              </a:r>
              <a:r>
                <a:rPr lang="en-US" altLang="zh-CN" sz="1050" dirty="0">
                  <a:latin typeface="华文楷体" panose="02010600040101010101" pitchFamily="2" charset="-122"/>
                  <a:ea typeface="华文楷体" panose="02010600040101010101" pitchFamily="2" charset="-122"/>
                </a:rPr>
                <a:t>MAP</a:t>
              </a:r>
              <a:r>
                <a:rPr lang="zh-CN" altLang="en-US" sz="1050" dirty="0">
                  <a:latin typeface="华文楷体" panose="02010600040101010101" pitchFamily="2" charset="-122"/>
                  <a:ea typeface="华文楷体" panose="02010600040101010101" pitchFamily="2" charset="-122"/>
                </a:rPr>
                <a:t>，然而知识发现欠缺</a:t>
              </a:r>
            </a:p>
          </p:txBody>
        </p:sp>
      </p:grpSp>
      <p:grpSp>
        <p:nvGrpSpPr>
          <p:cNvPr id="41" name="组合 40"/>
          <p:cNvGrpSpPr/>
          <p:nvPr/>
        </p:nvGrpSpPr>
        <p:grpSpPr>
          <a:xfrm>
            <a:off x="2260409" y="3684720"/>
            <a:ext cx="1684813" cy="743513"/>
            <a:chOff x="2101848" y="3009900"/>
            <a:chExt cx="2212092" cy="743513"/>
          </a:xfrm>
        </p:grpSpPr>
        <p:sp>
          <p:nvSpPr>
            <p:cNvPr id="42" name="矩形 41"/>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2101848" y="3014749"/>
              <a:ext cx="2212092" cy="738664"/>
            </a:xfrm>
            <a:prstGeom prst="rect">
              <a:avLst/>
            </a:prstGeom>
            <a:noFill/>
          </p:spPr>
          <p:txBody>
            <a:bodyPr wrap="square" rtlCol="0">
              <a:spAutoFit/>
            </a:bodyPr>
            <a:lstStyle/>
            <a:p>
              <a:r>
                <a:rPr lang="en-US" altLang="zh-CN" sz="1050" dirty="0">
                  <a:latin typeface="华文楷体" panose="02010600040101010101" pitchFamily="2" charset="-122"/>
                  <a:ea typeface="华文楷体" panose="02010600040101010101" pitchFamily="2" charset="-122"/>
                </a:rPr>
                <a:t>CIM-GAN</a:t>
              </a:r>
              <a:r>
                <a:rPr lang="zh-CN" altLang="en-US" sz="1050" dirty="0">
                  <a:latin typeface="华文楷体" panose="02010600040101010101" pitchFamily="2" charset="-122"/>
                  <a:ea typeface="华文楷体" panose="02010600040101010101" pitchFamily="2" charset="-122"/>
                </a:rPr>
                <a:t>能够有效探索整个决策空间，利于</a:t>
              </a:r>
              <a:r>
                <a:rPr lang="en-US" altLang="zh-CN" sz="1050" dirty="0">
                  <a:latin typeface="华文楷体" panose="02010600040101010101" pitchFamily="2" charset="-122"/>
                  <a:ea typeface="华文楷体" panose="02010600040101010101" pitchFamily="2" charset="-122"/>
                </a:rPr>
                <a:t>MIKDA</a:t>
              </a:r>
              <a:r>
                <a:rPr lang="zh-CN" altLang="en-US" sz="1050" dirty="0">
                  <a:latin typeface="华文楷体" panose="02010600040101010101" pitchFamily="2" charset="-122"/>
                  <a:ea typeface="华文楷体" panose="02010600040101010101" pitchFamily="2" charset="-122"/>
                </a:rPr>
                <a:t>，然而知识利用欠缺</a:t>
              </a:r>
            </a:p>
          </p:txBody>
        </p:sp>
      </p:grpSp>
      <p:grpSp>
        <p:nvGrpSpPr>
          <p:cNvPr id="44" name="组合 43"/>
          <p:cNvGrpSpPr/>
          <p:nvPr/>
        </p:nvGrpSpPr>
        <p:grpSpPr>
          <a:xfrm>
            <a:off x="4501443" y="3837600"/>
            <a:ext cx="1684813" cy="730250"/>
            <a:chOff x="2053078" y="3009900"/>
            <a:chExt cx="2212092" cy="730250"/>
          </a:xfrm>
        </p:grpSpPr>
        <p:sp>
          <p:nvSpPr>
            <p:cNvPr id="48" name="矩形 47"/>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2053078" y="3103333"/>
              <a:ext cx="2212092" cy="577081"/>
            </a:xfrm>
            <a:prstGeom prst="rect">
              <a:avLst/>
            </a:prstGeom>
            <a:noFill/>
          </p:spPr>
          <p:txBody>
            <a:bodyPr wrap="square" rtlCol="0">
              <a:spAutoFit/>
            </a:bodyPr>
            <a:lstStyle/>
            <a:p>
              <a:r>
                <a:rPr lang="zh-CN" altLang="en-US" sz="1050" dirty="0">
                  <a:latin typeface="华文楷体" panose="02010600040101010101" pitchFamily="2" charset="-122"/>
                  <a:ea typeface="华文楷体" panose="02010600040101010101" pitchFamily="2" charset="-122"/>
                </a:rPr>
                <a:t>当</a:t>
              </a:r>
              <a:r>
                <a:rPr lang="en-US" altLang="zh-CN" sz="1050" dirty="0">
                  <a:latin typeface="华文楷体" panose="02010600040101010101" pitchFamily="2" charset="-122"/>
                  <a:ea typeface="华文楷体" panose="02010600040101010101" pitchFamily="2" charset="-122"/>
                </a:rPr>
                <a:t>TV</a:t>
              </a:r>
              <a:r>
                <a:rPr lang="zh-CN" altLang="en-US" sz="1050" dirty="0">
                  <a:latin typeface="华文楷体" panose="02010600040101010101" pitchFamily="2" charset="-122"/>
                  <a:ea typeface="华文楷体" panose="02010600040101010101" pitchFamily="2" charset="-122"/>
                </a:rPr>
                <a:t>损失系数为</a:t>
              </a:r>
              <a:r>
                <a:rPr lang="en-US" altLang="zh-CN" sz="1050" dirty="0">
                  <a:latin typeface="华文楷体" panose="02010600040101010101" pitchFamily="2" charset="-122"/>
                  <a:ea typeface="华文楷体" panose="02010600040101010101" pitchFamily="2" charset="-122"/>
                </a:rPr>
                <a:t>0</a:t>
              </a:r>
              <a:r>
                <a:rPr lang="zh-CN" altLang="en-US" sz="1050" dirty="0">
                  <a:latin typeface="华文楷体" panose="02010600040101010101" pitchFamily="2" charset="-122"/>
                  <a:ea typeface="华文楷体" panose="02010600040101010101" pitchFamily="2" charset="-122"/>
                </a:rPr>
                <a:t>时，</a:t>
              </a:r>
              <a:r>
                <a:rPr lang="en-US" altLang="zh-CN" sz="1050" dirty="0">
                  <a:latin typeface="华文楷体" panose="02010600040101010101" pitchFamily="2" charset="-122"/>
                  <a:ea typeface="华文楷体" panose="02010600040101010101" pitchFamily="2" charset="-122"/>
                </a:rPr>
                <a:t>EC</a:t>
              </a:r>
              <a:r>
                <a:rPr lang="zh-CN" altLang="en-US" sz="1050" dirty="0">
                  <a:latin typeface="华文楷体" panose="02010600040101010101" pitchFamily="2" charset="-122"/>
                  <a:ea typeface="华文楷体" panose="02010600040101010101" pitchFamily="2" charset="-122"/>
                </a:rPr>
                <a:t>值将呈现爆炸性增长，且</a:t>
              </a:r>
              <a:r>
                <a:rPr lang="en-US" altLang="zh-CN" sz="1050" dirty="0">
                  <a:latin typeface="华文楷体" panose="02010600040101010101" pitchFamily="2" charset="-122"/>
                  <a:ea typeface="华文楷体" panose="02010600040101010101" pitchFamily="2" charset="-122"/>
                </a:rPr>
                <a:t>MAP</a:t>
              </a:r>
              <a:r>
                <a:rPr lang="zh-CN" altLang="en-US" sz="1050" dirty="0">
                  <a:latin typeface="华文楷体" panose="02010600040101010101" pitchFamily="2" charset="-122"/>
                  <a:ea typeface="华文楷体" panose="02010600040101010101" pitchFamily="2" charset="-122"/>
                </a:rPr>
                <a:t>指标性能变差</a:t>
              </a:r>
            </a:p>
          </p:txBody>
        </p:sp>
      </p:grpSp>
      <p:grpSp>
        <p:nvGrpSpPr>
          <p:cNvPr id="51" name="组合 50"/>
          <p:cNvGrpSpPr/>
          <p:nvPr/>
        </p:nvGrpSpPr>
        <p:grpSpPr>
          <a:xfrm>
            <a:off x="7339893" y="2886174"/>
            <a:ext cx="1684813" cy="763265"/>
            <a:chOff x="2053078" y="3009900"/>
            <a:chExt cx="2212092" cy="763265"/>
          </a:xfrm>
        </p:grpSpPr>
        <p:sp>
          <p:nvSpPr>
            <p:cNvPr id="52" name="矩形 51"/>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2053078" y="3034501"/>
              <a:ext cx="2212092" cy="738664"/>
            </a:xfrm>
            <a:prstGeom prst="rect">
              <a:avLst/>
            </a:prstGeom>
            <a:noFill/>
          </p:spPr>
          <p:txBody>
            <a:bodyPr wrap="square" rtlCol="0">
              <a:spAutoFit/>
            </a:bodyPr>
            <a:lstStyle/>
            <a:p>
              <a:r>
                <a:rPr lang="en-US" altLang="zh-CN" sz="1050" dirty="0">
                  <a:latin typeface="华文楷体" panose="02010600040101010101" pitchFamily="2" charset="-122"/>
                  <a:ea typeface="华文楷体" panose="02010600040101010101" pitchFamily="2" charset="-122"/>
                </a:rPr>
                <a:t>DMGAN</a:t>
              </a:r>
              <a:r>
                <a:rPr lang="zh-CN" altLang="en-US" sz="1050" dirty="0">
                  <a:latin typeface="华文楷体" panose="02010600040101010101" pitchFamily="2" charset="-122"/>
                  <a:ea typeface="华文楷体" panose="02010600040101010101" pitchFamily="2" charset="-122"/>
                </a:rPr>
                <a:t>能够有效平衡知识的探索与利用关系，因此产生了最优的</a:t>
              </a:r>
              <a:r>
                <a:rPr lang="en-US" altLang="zh-CN" sz="1050" dirty="0">
                  <a:latin typeface="华文楷体" panose="02010600040101010101" pitchFamily="2" charset="-122"/>
                  <a:ea typeface="华文楷体" panose="02010600040101010101" pitchFamily="2" charset="-122"/>
                </a:rPr>
                <a:t>MIKDA</a:t>
              </a:r>
              <a:r>
                <a:rPr lang="zh-CN" altLang="en-US" sz="1050" dirty="0">
                  <a:latin typeface="华文楷体" panose="02010600040101010101" pitchFamily="2" charset="-122"/>
                  <a:ea typeface="华文楷体" panose="02010600040101010101" pitchFamily="2" charset="-122"/>
                </a:rPr>
                <a:t>与</a:t>
              </a:r>
              <a:r>
                <a:rPr lang="en-US" altLang="zh-CN" sz="1050" dirty="0">
                  <a:latin typeface="华文楷体" panose="02010600040101010101" pitchFamily="2" charset="-122"/>
                  <a:ea typeface="华文楷体" panose="02010600040101010101" pitchFamily="2" charset="-122"/>
                </a:rPr>
                <a:t>MAP</a:t>
              </a:r>
              <a:r>
                <a:rPr lang="zh-CN" altLang="en-US" sz="1050" dirty="0">
                  <a:latin typeface="华文楷体" panose="02010600040101010101" pitchFamily="2" charset="-122"/>
                  <a:ea typeface="华文楷体" panose="02010600040101010101" pitchFamily="2" charset="-122"/>
                </a:rPr>
                <a:t>值</a:t>
              </a:r>
            </a:p>
          </p:txBody>
        </p:sp>
      </p:grpSp>
      <p:cxnSp>
        <p:nvCxnSpPr>
          <p:cNvPr id="40" name="直接箭头连接符 39"/>
          <p:cNvCxnSpPr>
            <a:stCxn id="48" idx="0"/>
            <a:endCxn id="32" idx="2"/>
          </p:cNvCxnSpPr>
          <p:nvPr/>
        </p:nvCxnSpPr>
        <p:spPr>
          <a:xfrm flipV="1">
            <a:off x="5343851" y="3130550"/>
            <a:ext cx="1183242" cy="7070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63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300"/>
                                        <p:tgtEl>
                                          <p:spTgt spid="44"/>
                                        </p:tgtEl>
                                      </p:cBhvr>
                                    </p:animEffect>
                                  </p:childTnLst>
                                </p:cTn>
                              </p:par>
                              <p:par>
                                <p:cTn id="12" presetID="10" presetClass="entr" presetSubtype="0" fill="hold" nodeType="with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3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3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300"/>
                                        <p:tgtEl>
                                          <p:spTgt spid="50"/>
                                        </p:tgtEl>
                                      </p:cBhvr>
                                    </p:animEffect>
                                  </p:childTnLst>
                                </p:cTn>
                              </p:par>
                            </p:childTnLst>
                          </p:cTn>
                        </p:par>
                        <p:par>
                          <p:cTn id="23" fill="hold">
                            <p:stCondLst>
                              <p:cond delay="300"/>
                            </p:stCondLst>
                            <p:childTnLst>
                              <p:par>
                                <p:cTn id="24" presetID="10"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3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3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3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300"/>
                                        <p:tgtEl>
                                          <p:spTgt spid="21"/>
                                        </p:tgtEl>
                                      </p:cBhvr>
                                    </p:animEffect>
                                  </p:childTnLst>
                                </p:cTn>
                              </p:par>
                            </p:childTnLst>
                          </p:cTn>
                        </p:par>
                        <p:par>
                          <p:cTn id="41" fill="hold">
                            <p:stCondLst>
                              <p:cond delay="300"/>
                            </p:stCondLst>
                            <p:childTnLst>
                              <p:par>
                                <p:cTn id="42" presetID="10"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3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3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3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300"/>
                                        <p:tgtEl>
                                          <p:spTgt spid="19"/>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300"/>
                                        <p:tgtEl>
                                          <p:spTgt spid="30"/>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animBg="1"/>
      <p:bldP spid="50"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2478564"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基于不同设计的</a:t>
            </a:r>
            <a:r>
              <a:rPr lang="en-US" altLang="zh-CN" sz="1050" b="1" dirty="0" smtClean="0">
                <a:solidFill>
                  <a:srgbClr val="BF1313"/>
                </a:solidFill>
                <a:latin typeface="Times New Roman" panose="02020603050405020304" pitchFamily="18" charset="0"/>
                <a:ea typeface="华文楷体" panose="02010600040101010101" pitchFamily="2" charset="-122"/>
              </a:rPr>
              <a:t>RU-Net</a:t>
            </a:r>
            <a:r>
              <a:rPr lang="zh-CN" altLang="en-US" sz="1050" b="1" dirty="0" smtClean="0">
                <a:solidFill>
                  <a:srgbClr val="BF1313"/>
                </a:solidFill>
                <a:latin typeface="Times New Roman" panose="02020603050405020304" pitchFamily="18" charset="0"/>
                <a:ea typeface="华文楷体" panose="02010600040101010101" pitchFamily="2" charset="-122"/>
              </a:rPr>
              <a:t>实验结果分析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1080750268"/>
              </p:ext>
            </p:extLst>
          </p:nvPr>
        </p:nvGraphicFramePr>
        <p:xfrm>
          <a:off x="2099570" y="1753137"/>
          <a:ext cx="4724400" cy="729615"/>
        </p:xfrm>
        <a:graphic>
          <a:graphicData uri="http://schemas.openxmlformats.org/drawingml/2006/table">
            <a:tbl>
              <a:tblPr/>
              <a:tblGrid>
                <a:gridCol w="711200"/>
                <a:gridCol w="1231900"/>
                <a:gridCol w="927100"/>
                <a:gridCol w="927100"/>
                <a:gridCol w="927100"/>
              </a:tblGrid>
              <a:tr h="180975">
                <a:tc>
                  <a:txBody>
                    <a:bodyPr/>
                    <a:lstStyle/>
                    <a:p>
                      <a:pPr algn="l" fontAlgn="b"/>
                      <a:r>
                        <a:rPr lang="en-US" sz="900" b="0" i="0" u="none" strike="noStrike" dirty="0">
                          <a:solidFill>
                            <a:srgbClr val="000000"/>
                          </a:solidFill>
                          <a:effectLst/>
                          <a:latin typeface="Times New Roman" panose="02020603050405020304" pitchFamily="18" charset="0"/>
                          <a:ea typeface="宋体" panose="02010600030101010101" pitchFamily="2" charset="-122"/>
                        </a:rPr>
                        <a:t>Combinator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err="1">
                          <a:solidFill>
                            <a:srgbClr val="000000"/>
                          </a:solidFill>
                          <a:effectLst/>
                          <a:latin typeface="Times New Roman" panose="02020603050405020304" pitchFamily="18" charset="0"/>
                          <a:ea typeface="宋体" panose="02010600030101010101" pitchFamily="2" charset="-122"/>
                        </a:rPr>
                        <a:t>Buidling</a:t>
                      </a:r>
                      <a:r>
                        <a:rPr lang="en-US" sz="900" b="0" i="0" u="none" strike="noStrike" dirty="0">
                          <a:solidFill>
                            <a:srgbClr val="000000"/>
                          </a:solidFill>
                          <a:effectLst/>
                          <a:latin typeface="Times New Roman" panose="02020603050405020304" pitchFamily="18" charset="0"/>
                          <a:ea typeface="宋体" panose="02010600030101010101" pitchFamily="2" charset="-122"/>
                        </a:rPr>
                        <a:t> Block\Metrics</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CONCAT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VGG</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0.2652 ± 0.0014</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0.0497 ± 0.0143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0.9235 ± 0.2993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3">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GENLIN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RES (N=2)</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0.2300 ± 0.0017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0.0480 ± 0.0078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1.0708 ± 0.3157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DEN (N=4)</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0.3521 ± 0.0090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0.0486 ± 0.0046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0.8397 ± 0.1042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FRA (N=3)</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0.2221 ± 0.0016</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0.0597 ± 0.0118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0.8085 ± 0.2680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矩形 6"/>
          <p:cNvSpPr/>
          <p:nvPr/>
        </p:nvSpPr>
        <p:spPr>
          <a:xfrm>
            <a:off x="1041770" y="1055510"/>
            <a:ext cx="6840000" cy="697627"/>
          </a:xfrm>
          <a:prstGeom prst="rect">
            <a:avLst/>
          </a:prstGeom>
        </p:spPr>
        <p:txBody>
          <a:bodyPr wrap="square">
            <a:spAutoFit/>
          </a:bodyPr>
          <a:lstStyle/>
          <a:p>
            <a:pPr indent="266700" algn="ctr">
              <a:lnSpc>
                <a:spcPts val="2200"/>
              </a:lnSpc>
              <a:spcAft>
                <a:spcPts val="0"/>
              </a:spcAft>
            </a:pPr>
            <a:r>
              <a:rPr lang="zh-CN" altLang="en-US" sz="1050" kern="100" dirty="0" smtClean="0">
                <a:latin typeface="华文楷体" panose="02010600040101010101" pitchFamily="2" charset="-122"/>
                <a:ea typeface="华文楷体" panose="02010600040101010101" pitchFamily="2" charset="-122"/>
              </a:rPr>
              <a:t>在</a:t>
            </a:r>
            <a:r>
              <a:rPr lang="en-US" altLang="zh-CN" sz="1050" kern="100" dirty="0" smtClean="0">
                <a:latin typeface="华文楷体" panose="02010600040101010101" pitchFamily="2" charset="-122"/>
                <a:ea typeface="华文楷体" panose="02010600040101010101" pitchFamily="2" charset="-122"/>
              </a:rPr>
              <a:t>DMGAN</a:t>
            </a:r>
            <a:r>
              <a:rPr lang="zh-CN" altLang="en-US" sz="1050" kern="100" dirty="0" smtClean="0">
                <a:latin typeface="华文楷体" panose="02010600040101010101" pitchFamily="2" charset="-122"/>
                <a:ea typeface="华文楷体" panose="02010600040101010101" pitchFamily="2" charset="-122"/>
              </a:rPr>
              <a:t>情况下</a:t>
            </a:r>
            <a:r>
              <a:rPr lang="zh-CN" altLang="zh-CN" sz="1050" kern="100" dirty="0" smtClean="0">
                <a:latin typeface="华文楷体" panose="02010600040101010101" pitchFamily="2" charset="-122"/>
                <a:ea typeface="华文楷体" panose="02010600040101010101" pitchFamily="2" charset="-122"/>
              </a:rPr>
              <a:t>不同</a:t>
            </a:r>
            <a:r>
              <a:rPr lang="zh-CN" altLang="zh-CN" sz="1050" kern="100" dirty="0">
                <a:latin typeface="华文楷体" panose="02010600040101010101" pitchFamily="2" charset="-122"/>
                <a:ea typeface="华文楷体" panose="02010600040101010101" pitchFamily="2" charset="-122"/>
              </a:rPr>
              <a:t>基于模块化模型的</a:t>
            </a:r>
            <a:r>
              <a:rPr lang="en-US" altLang="zh-CN" sz="1050" kern="100" dirty="0">
                <a:latin typeface="华文楷体" panose="02010600040101010101" pitchFamily="2" charset="-122"/>
                <a:ea typeface="华文楷体" panose="02010600040101010101" pitchFamily="2" charset="-122"/>
              </a:rPr>
              <a:t>MIKDA</a:t>
            </a:r>
            <a:r>
              <a:rPr lang="zh-CN" altLang="zh-CN" sz="1050" kern="100" dirty="0">
                <a:latin typeface="华文楷体" panose="02010600040101010101" pitchFamily="2" charset="-122"/>
                <a:ea typeface="华文楷体" panose="02010600040101010101" pitchFamily="2" charset="-122"/>
              </a:rPr>
              <a:t>、</a:t>
            </a:r>
            <a:r>
              <a:rPr lang="en-US" altLang="zh-CN" sz="1050" kern="100" dirty="0">
                <a:latin typeface="华文楷体" panose="02010600040101010101" pitchFamily="2" charset="-122"/>
                <a:ea typeface="华文楷体" panose="02010600040101010101" pitchFamily="2" charset="-122"/>
              </a:rPr>
              <a:t>MAP</a:t>
            </a:r>
            <a:r>
              <a:rPr lang="zh-CN" altLang="zh-CN" sz="1050" kern="100" dirty="0">
                <a:latin typeface="华文楷体" panose="02010600040101010101" pitchFamily="2" charset="-122"/>
                <a:ea typeface="华文楷体" panose="02010600040101010101" pitchFamily="2" charset="-122"/>
              </a:rPr>
              <a:t>、</a:t>
            </a:r>
            <a:r>
              <a:rPr lang="en-US" altLang="zh-CN" sz="1050" kern="100" dirty="0">
                <a:latin typeface="华文楷体" panose="02010600040101010101" pitchFamily="2" charset="-122"/>
                <a:ea typeface="华文楷体" panose="02010600040101010101" pitchFamily="2" charset="-122"/>
              </a:rPr>
              <a:t>EC</a:t>
            </a:r>
            <a:r>
              <a:rPr lang="zh-CN" altLang="zh-CN" sz="1050" kern="100" dirty="0">
                <a:latin typeface="华文楷体" panose="02010600040101010101" pitchFamily="2" charset="-122"/>
                <a:ea typeface="华文楷体" panose="02010600040101010101" pitchFamily="2" charset="-122"/>
              </a:rPr>
              <a:t>之间对比</a:t>
            </a:r>
          </a:p>
          <a:p>
            <a:pPr algn="ctr">
              <a:spcAft>
                <a:spcPts val="600"/>
              </a:spcAft>
            </a:pPr>
            <a:r>
              <a:rPr lang="en-US" altLang="zh-CN" sz="1050" kern="100" dirty="0" err="1" smtClean="0">
                <a:latin typeface="Times New Roman" panose="02020603050405020304" pitchFamily="18" charset="0"/>
                <a:ea typeface="宋体" panose="02010600030101010101" pitchFamily="2" charset="-122"/>
                <a:cs typeface="B7+CAJ FNT00"/>
              </a:rPr>
              <a:t>Comparision</a:t>
            </a:r>
            <a:r>
              <a:rPr lang="en-US" altLang="zh-CN" sz="1050" kern="100" dirty="0" smtClean="0">
                <a:latin typeface="Times New Roman" panose="02020603050405020304" pitchFamily="18" charset="0"/>
                <a:ea typeface="宋体" panose="02010600030101010101" pitchFamily="2" charset="-122"/>
                <a:cs typeface="B7+CAJ FNT00"/>
              </a:rPr>
              <a:t> </a:t>
            </a:r>
            <a:r>
              <a:rPr lang="en-US" altLang="zh-CN" sz="1050" kern="100" dirty="0">
                <a:latin typeface="Times New Roman" panose="02020603050405020304" pitchFamily="18" charset="0"/>
                <a:ea typeface="宋体" panose="02010600030101010101" pitchFamily="2" charset="-122"/>
                <a:cs typeface="B7+CAJ FNT00"/>
              </a:rPr>
              <a:t>of the average and the standard deviation of MIKDA, MAP, EC over different building blocks under different setting</a:t>
            </a:r>
            <a:endParaRPr lang="zh-CN" altLang="zh-CN" sz="1050" kern="100" dirty="0">
              <a:effectLst/>
              <a:latin typeface="Times New Roman" panose="02020603050405020304" pitchFamily="18" charset="0"/>
              <a:ea typeface="宋体" panose="02010600030101010101" pitchFamily="2" charset="-122"/>
              <a:cs typeface="B7+CAJ FNT00"/>
            </a:endParaRPr>
          </a:p>
        </p:txBody>
      </p:sp>
      <p:sp>
        <p:nvSpPr>
          <p:cNvPr id="8" name="矩形 7"/>
          <p:cNvSpPr/>
          <p:nvPr/>
        </p:nvSpPr>
        <p:spPr>
          <a:xfrm>
            <a:off x="1041770" y="2619572"/>
            <a:ext cx="6840000" cy="697627"/>
          </a:xfrm>
          <a:prstGeom prst="rect">
            <a:avLst/>
          </a:prstGeom>
        </p:spPr>
        <p:txBody>
          <a:bodyPr wrap="square">
            <a:spAutoFit/>
          </a:bodyPr>
          <a:lstStyle/>
          <a:p>
            <a:pPr indent="266700" algn="ctr">
              <a:lnSpc>
                <a:spcPts val="2200"/>
              </a:lnSpc>
              <a:spcBef>
                <a:spcPts val="600"/>
              </a:spcBef>
              <a:spcAft>
                <a:spcPts val="0"/>
              </a:spcAft>
            </a:pPr>
            <a:r>
              <a:rPr lang="zh-CN" altLang="en-US" sz="1050" kern="100" dirty="0">
                <a:latin typeface="Times New Roman" panose="02020603050405020304" pitchFamily="18" charset="0"/>
                <a:ea typeface="华文楷体" panose="02010600040101010101" pitchFamily="2" charset="-122"/>
              </a:rPr>
              <a:t>在</a:t>
            </a:r>
            <a:r>
              <a:rPr lang="en-US" altLang="zh-CN" sz="1050" kern="100" dirty="0">
                <a:latin typeface="Times New Roman" panose="02020603050405020304" pitchFamily="18" charset="0"/>
                <a:ea typeface="华文楷体" panose="02010600040101010101" pitchFamily="2" charset="-122"/>
              </a:rPr>
              <a:t>DMGAN</a:t>
            </a:r>
            <a:r>
              <a:rPr lang="zh-CN" altLang="en-US" sz="1050" kern="100" dirty="0">
                <a:latin typeface="Times New Roman" panose="02020603050405020304" pitchFamily="18" charset="0"/>
                <a:ea typeface="华文楷体" panose="02010600040101010101" pitchFamily="2" charset="-122"/>
              </a:rPr>
              <a:t>情况下</a:t>
            </a:r>
            <a:r>
              <a:rPr lang="zh-CN" altLang="zh-CN" sz="1050" kern="100" dirty="0">
                <a:latin typeface="Times New Roman" panose="02020603050405020304" pitchFamily="18" charset="0"/>
                <a:ea typeface="华文楷体" panose="02010600040101010101" pitchFamily="2" charset="-122"/>
              </a:rPr>
              <a:t>不同混合函数下</a:t>
            </a:r>
            <a:r>
              <a:rPr lang="en-US" altLang="zh-CN" sz="1050" kern="100" dirty="0">
                <a:latin typeface="Times New Roman" panose="02020603050405020304" pitchFamily="18" charset="0"/>
                <a:ea typeface="华文楷体" panose="02010600040101010101" pitchFamily="2" charset="-122"/>
              </a:rPr>
              <a:t>RU-Net</a:t>
            </a:r>
            <a:r>
              <a:rPr lang="zh-CN" altLang="zh-CN" sz="1050" kern="100" dirty="0">
                <a:latin typeface="Times New Roman" panose="02020603050405020304" pitchFamily="18" charset="0"/>
                <a:ea typeface="华文楷体" panose="02010600040101010101" pitchFamily="2" charset="-122"/>
              </a:rPr>
              <a:t>表现的</a:t>
            </a:r>
            <a:r>
              <a:rPr lang="en-US" altLang="zh-CN" sz="1050" kern="100" dirty="0">
                <a:latin typeface="Times New Roman" panose="02020603050405020304" pitchFamily="18" charset="0"/>
                <a:ea typeface="华文楷体" panose="02010600040101010101" pitchFamily="2" charset="-122"/>
              </a:rPr>
              <a:t>MIKDA</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MAP</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EC</a:t>
            </a:r>
            <a:r>
              <a:rPr lang="zh-CN" altLang="zh-CN" sz="1050" kern="100" dirty="0">
                <a:latin typeface="Times New Roman" panose="02020603050405020304" pitchFamily="18" charset="0"/>
                <a:ea typeface="华文楷体" panose="02010600040101010101" pitchFamily="2" charset="-122"/>
              </a:rPr>
              <a:t>之间对比</a:t>
            </a:r>
          </a:p>
          <a:p>
            <a:pPr algn="ctr">
              <a:spcAft>
                <a:spcPts val="600"/>
              </a:spcAft>
            </a:pPr>
            <a:r>
              <a:rPr lang="en-US" altLang="zh-CN" sz="1050" kern="100" dirty="0" err="1">
                <a:latin typeface="Times New Roman" panose="02020603050405020304" pitchFamily="18" charset="0"/>
                <a:ea typeface="华文楷体" panose="02010600040101010101" pitchFamily="2" charset="-122"/>
              </a:rPr>
              <a:t>Comparision</a:t>
            </a:r>
            <a:r>
              <a:rPr lang="en-US" altLang="zh-CN" sz="1050" kern="100" dirty="0">
                <a:latin typeface="Times New Roman" panose="02020603050405020304" pitchFamily="18" charset="0"/>
                <a:ea typeface="华文楷体" panose="02010600040101010101" pitchFamily="2" charset="-122"/>
              </a:rPr>
              <a:t> of the average and the standard deviation of MIKDA, MAP, EC over different </a:t>
            </a:r>
            <a:r>
              <a:rPr lang="en-US" altLang="zh-CN" sz="1050" kern="100" dirty="0" err="1">
                <a:latin typeface="Times New Roman" panose="02020603050405020304" pitchFamily="18" charset="0"/>
                <a:ea typeface="华文楷体" panose="02010600040101010101" pitchFamily="2" charset="-122"/>
              </a:rPr>
              <a:t>combinators</a:t>
            </a:r>
            <a:r>
              <a:rPr lang="en-US" altLang="zh-CN" sz="1050" kern="100" dirty="0">
                <a:latin typeface="Times New Roman" panose="02020603050405020304" pitchFamily="18" charset="0"/>
                <a:ea typeface="华文楷体" panose="02010600040101010101" pitchFamily="2" charset="-122"/>
              </a:rPr>
              <a:t> under different setting</a:t>
            </a:r>
            <a:endParaRPr lang="zh-CN" altLang="zh-CN" sz="1050" kern="100" dirty="0">
              <a:latin typeface="Times New Roman" panose="02020603050405020304" pitchFamily="18" charset="0"/>
              <a:ea typeface="华文楷体" panose="02010600040101010101" pitchFamily="2"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4259520481"/>
              </p:ext>
            </p:extLst>
          </p:nvPr>
        </p:nvGraphicFramePr>
        <p:xfrm>
          <a:off x="2251970" y="3363335"/>
          <a:ext cx="4419601" cy="1415415"/>
        </p:xfrm>
        <a:graphic>
          <a:graphicData uri="http://schemas.openxmlformats.org/drawingml/2006/table">
            <a:tbl>
              <a:tblPr/>
              <a:tblGrid>
                <a:gridCol w="904225"/>
                <a:gridCol w="1078725"/>
                <a:gridCol w="812217"/>
                <a:gridCol w="812217"/>
                <a:gridCol w="812217"/>
              </a:tblGrid>
              <a:tr h="180975">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Building Blocks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Combinator\Metrics</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MAP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EC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4">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VGG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Gaussian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0.4151±0.0225</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0.0671±0.0019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0.5088±0.0057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Linear</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0.2970±0.0179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0.0958±0.0028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0.6353±0.0090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Concatenate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0.4298±0.0079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0.0810±0.0015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0.3981±0.0054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dirty="0" smtClean="0">
                          <a:solidFill>
                            <a:srgbClr val="000000"/>
                          </a:solidFill>
                          <a:effectLst/>
                          <a:latin typeface="Times New Roman" panose="02020603050405020304" pitchFamily="18" charset="0"/>
                          <a:ea typeface="宋体" panose="02010600030101010101" pitchFamily="2" charset="-122"/>
                        </a:rPr>
                        <a:t>GENLIN</a:t>
                      </a:r>
                      <a:endParaRPr lang="en-US" sz="900" b="0" i="0" u="none" strike="noStrike" dirty="0">
                        <a:solidFill>
                          <a:srgbClr val="000000"/>
                        </a:solidFill>
                        <a:effectLst/>
                        <a:latin typeface="Times New Roman" panose="02020603050405020304" pitchFamily="18" charset="0"/>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0.3337±0.0051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0.0606±0.0072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0.8397±0.1042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5">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Gaussian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0.3593±0.0011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0.0588±0.0017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0.6194±0.0196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Linear</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0.3506±0.0134</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0.0581±0.0019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0.4181±0.0110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Concatenate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0.3474±0.0028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0.0543±0.0021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0.5311±0.0076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dirty="0" smtClean="0">
                          <a:solidFill>
                            <a:srgbClr val="000000"/>
                          </a:solidFill>
                          <a:effectLst/>
                          <a:latin typeface="Times New Roman" panose="02020603050405020304" pitchFamily="18" charset="0"/>
                          <a:ea typeface="宋体" panose="02010600030101010101" pitchFamily="2" charset="-122"/>
                        </a:rPr>
                        <a:t>GENLIN</a:t>
                      </a:r>
                      <a:endParaRPr lang="en-US" sz="900" b="0" i="0" u="none" strike="noStrike" dirty="0">
                        <a:solidFill>
                          <a:srgbClr val="000000"/>
                        </a:solidFill>
                        <a:effectLst/>
                        <a:latin typeface="Times New Roman" panose="02020603050405020304" pitchFamily="18" charset="0"/>
                        <a:ea typeface="宋体"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0.2795±0.0065</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0.0514±0.0075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0.8803±0.1243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General Gaussian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0.3483±0.0050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dirty="0">
                          <a:solidFill>
                            <a:srgbClr val="000000"/>
                          </a:solidFill>
                          <a:effectLst/>
                          <a:latin typeface="Times New Roman" panose="02020603050405020304" pitchFamily="18" charset="0"/>
                          <a:ea typeface="宋体" panose="02010600030101010101" pitchFamily="2" charset="-122"/>
                        </a:rPr>
                        <a:t>0.0445±0.0035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0.5388±0.0655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0" name="矩形 9"/>
          <p:cNvSpPr/>
          <p:nvPr/>
        </p:nvSpPr>
        <p:spPr>
          <a:xfrm>
            <a:off x="2717800" y="2075229"/>
            <a:ext cx="4292600" cy="158750"/>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972050" y="2233979"/>
            <a:ext cx="952500" cy="131676"/>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00500" y="2367231"/>
            <a:ext cx="984250" cy="141019"/>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7113420" y="4254913"/>
            <a:ext cx="1617830" cy="1899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rgbClr val="FF0000"/>
                </a:solidFill>
                <a:latin typeface="华文楷体" panose="02010600040101010101" pitchFamily="2" charset="-122"/>
                <a:ea typeface="华文楷体" panose="02010600040101010101" pitchFamily="2" charset="-122"/>
              </a:rPr>
              <a:t>GENLIN </a:t>
            </a:r>
            <a:r>
              <a:rPr lang="en-US" altLang="zh-CN" sz="1050" dirty="0">
                <a:solidFill>
                  <a:srgbClr val="FF0000"/>
                </a:solidFill>
                <a:latin typeface="华文楷体" panose="02010600040101010101" pitchFamily="2" charset="-122"/>
                <a:ea typeface="华文楷体" panose="02010600040101010101" pitchFamily="2" charset="-122"/>
              </a:rPr>
              <a:t>performs better</a:t>
            </a:r>
            <a:endParaRPr lang="zh-CN" altLang="en-US" sz="1050" dirty="0">
              <a:solidFill>
                <a:srgbClr val="FF0000"/>
              </a:solidFill>
              <a:latin typeface="华文楷体" panose="02010600040101010101" pitchFamily="2" charset="-122"/>
              <a:ea typeface="华文楷体" panose="02010600040101010101" pitchFamily="2" charset="-122"/>
            </a:endParaRPr>
          </a:p>
        </p:txBody>
      </p:sp>
      <p:cxnSp>
        <p:nvCxnSpPr>
          <p:cNvPr id="27" name="直接箭头连接符 26"/>
          <p:cNvCxnSpPr>
            <a:stCxn id="26" idx="1"/>
            <a:endCxn id="9" idx="3"/>
          </p:cNvCxnSpPr>
          <p:nvPr/>
        </p:nvCxnSpPr>
        <p:spPr>
          <a:xfrm flipH="1" flipV="1">
            <a:off x="6671571" y="4071042"/>
            <a:ext cx="441849" cy="2788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6671571" y="4351481"/>
            <a:ext cx="441848" cy="2268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6" idx="1"/>
          </p:cNvCxnSpPr>
          <p:nvPr/>
        </p:nvCxnSpPr>
        <p:spPr>
          <a:xfrm flipH="1">
            <a:off x="6681992" y="4349864"/>
            <a:ext cx="431428" cy="3544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146550" y="4112400"/>
            <a:ext cx="1682751" cy="396100"/>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146550" y="3976091"/>
            <a:ext cx="2531370" cy="12233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p:cNvCxnSpPr>
            <a:endCxn id="10" idx="3"/>
          </p:cNvCxnSpPr>
          <p:nvPr/>
        </p:nvCxnSpPr>
        <p:spPr>
          <a:xfrm flipH="1" flipV="1">
            <a:off x="7010400" y="2154604"/>
            <a:ext cx="158750" cy="21105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7169150" y="2367231"/>
            <a:ext cx="1257300" cy="1899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rgbClr val="FF0000"/>
                </a:solidFill>
                <a:latin typeface="华文楷体" panose="02010600040101010101" pitchFamily="2" charset="-122"/>
                <a:ea typeface="华文楷体" panose="02010600040101010101" pitchFamily="2" charset="-122"/>
              </a:rPr>
              <a:t>Res performs </a:t>
            </a:r>
            <a:r>
              <a:rPr lang="en-US" altLang="zh-CN" sz="1050" dirty="0">
                <a:solidFill>
                  <a:srgbClr val="FF0000"/>
                </a:solidFill>
                <a:latin typeface="华文楷体" panose="02010600040101010101" pitchFamily="2" charset="-122"/>
                <a:ea typeface="华文楷体" panose="02010600040101010101" pitchFamily="2" charset="-122"/>
              </a:rPr>
              <a:t>better</a:t>
            </a:r>
            <a:endParaRPr lang="zh-CN" altLang="en-US" sz="1050" dirty="0">
              <a:solidFill>
                <a:srgbClr val="FF0000"/>
              </a:solidFill>
              <a:latin typeface="华文楷体" panose="02010600040101010101" pitchFamily="2" charset="-122"/>
              <a:ea typeface="华文楷体" panose="02010600040101010101" pitchFamily="2" charset="-122"/>
            </a:endParaRPr>
          </a:p>
        </p:txBody>
      </p:sp>
      <p:sp>
        <p:nvSpPr>
          <p:cNvPr id="41" name="矩形 40"/>
          <p:cNvSpPr/>
          <p:nvPr/>
        </p:nvSpPr>
        <p:spPr>
          <a:xfrm>
            <a:off x="4218436" y="4531111"/>
            <a:ext cx="2453133" cy="29377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44" name="矩形 43"/>
          <p:cNvSpPr/>
          <p:nvPr/>
        </p:nvSpPr>
        <p:spPr>
          <a:xfrm>
            <a:off x="4152901" y="3524987"/>
            <a:ext cx="1682751" cy="396100"/>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338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3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3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3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3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3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300"/>
                                        <p:tgtEl>
                                          <p:spTgt spid="41"/>
                                        </p:tgtEl>
                                      </p:cBhvr>
                                    </p:animEffect>
                                  </p:childTnLst>
                                </p:cTn>
                              </p:par>
                            </p:childTnLst>
                          </p:cTn>
                        </p:par>
                        <p:par>
                          <p:cTn id="30" fill="hold">
                            <p:stCondLst>
                              <p:cond delay="3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300"/>
                                        <p:tgtEl>
                                          <p:spTgt spid="26"/>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300"/>
                                        <p:tgtEl>
                                          <p:spTgt spid="27"/>
                                        </p:tgtEl>
                                      </p:cBhvr>
                                    </p:animEffect>
                                  </p:childTnLst>
                                </p:cTn>
                              </p:par>
                              <p:par>
                                <p:cTn id="37" presetID="10"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300"/>
                                        <p:tgtEl>
                                          <p:spTgt spid="30"/>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300"/>
                                        <p:tgtEl>
                                          <p:spTgt spid="33"/>
                                        </p:tgtEl>
                                      </p:cBhvr>
                                    </p:animEffect>
                                  </p:childTnLst>
                                </p:cTn>
                              </p:par>
                            </p:childTnLst>
                          </p:cTn>
                        </p:par>
                        <p:par>
                          <p:cTn id="43" fill="hold">
                            <p:stCondLst>
                              <p:cond delay="600"/>
                            </p:stCondLst>
                            <p:childTnLst>
                              <p:par>
                                <p:cTn id="44" presetID="10" presetClass="entr" presetSubtype="0"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3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animBg="1"/>
      <p:bldP spid="26" grpId="0" animBg="1"/>
      <p:bldP spid="35" grpId="0" animBg="1"/>
      <p:bldP spid="36" grpId="0" animBg="1"/>
      <p:bldP spid="40" grpId="0" animBg="1"/>
      <p:bldP spid="41" grpId="0" animBg="1"/>
      <p:bldP spid="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p:cNvGrpSpPr>
          <p:nvPr/>
        </p:nvGrpSpPr>
        <p:grpSpPr bwMode="auto">
          <a:xfrm>
            <a:off x="0" y="831948"/>
            <a:ext cx="9140825" cy="58738"/>
            <a:chOff x="0" y="942975"/>
            <a:chExt cx="9140825" cy="58403"/>
          </a:xfrm>
        </p:grpSpPr>
        <p:cxnSp>
          <p:nvCxnSpPr>
            <p:cNvPr id="9" name="直接连接符 8"/>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11" name="矩形 10"/>
          <p:cNvSpPr/>
          <p:nvPr/>
        </p:nvSpPr>
        <p:spPr>
          <a:xfrm>
            <a:off x="-8259" y="533316"/>
            <a:ext cx="3001143"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RU-Net</a:t>
            </a:r>
            <a:r>
              <a:rPr lang="zh-CN" altLang="en-US" sz="1050" b="1" dirty="0" smtClean="0">
                <a:solidFill>
                  <a:srgbClr val="BF1313"/>
                </a:solidFill>
                <a:latin typeface="Times New Roman" panose="02020603050405020304" pitchFamily="18" charset="0"/>
                <a:ea typeface="华文楷体" panose="02010600040101010101" pitchFamily="2" charset="-122"/>
              </a:rPr>
              <a:t>混合函数与</a:t>
            </a:r>
            <a:r>
              <a:rPr lang="en-US" altLang="zh-CN" sz="1050" b="1" dirty="0" smtClean="0">
                <a:solidFill>
                  <a:srgbClr val="BF1313"/>
                </a:solidFill>
                <a:latin typeface="Times New Roman" panose="02020603050405020304" pitchFamily="18" charset="0"/>
                <a:ea typeface="华文楷体" panose="02010600040101010101" pitchFamily="2" charset="-122"/>
              </a:rPr>
              <a:t>Drop-Level</a:t>
            </a:r>
            <a:r>
              <a:rPr lang="zh-CN" altLang="en-US" sz="1050" b="1" dirty="0" smtClean="0">
                <a:solidFill>
                  <a:srgbClr val="BF1313"/>
                </a:solidFill>
                <a:latin typeface="Times New Roman" panose="02020603050405020304" pitchFamily="18" charset="0"/>
                <a:ea typeface="华文楷体" panose="02010600040101010101" pitchFamily="2" charset="-122"/>
              </a:rPr>
              <a:t>规范化结果分析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graphicFrame>
        <p:nvGraphicFramePr>
          <p:cNvPr id="17" name="表格 16"/>
          <p:cNvGraphicFramePr>
            <a:graphicFrameLocks noGrp="1"/>
          </p:cNvGraphicFramePr>
          <p:nvPr>
            <p:extLst>
              <p:ext uri="{D42A27DB-BD31-4B8C-83A1-F6EECF244321}">
                <p14:modId xmlns:p14="http://schemas.microsoft.com/office/powerpoint/2010/main" val="2330387810"/>
              </p:ext>
            </p:extLst>
          </p:nvPr>
        </p:nvGraphicFramePr>
        <p:xfrm>
          <a:off x="2183605" y="1866927"/>
          <a:ext cx="4737100" cy="1108710"/>
        </p:xfrm>
        <a:graphic>
          <a:graphicData uri="http://schemas.openxmlformats.org/drawingml/2006/table">
            <a:tbl>
              <a:tblPr/>
              <a:tblGrid>
                <a:gridCol w="658992"/>
                <a:gridCol w="439328"/>
                <a:gridCol w="850004"/>
                <a:gridCol w="929592"/>
                <a:gridCol w="929592"/>
                <a:gridCol w="929592"/>
              </a:tblGrid>
              <a:tr h="142875">
                <a:tc gridSpan="3">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Model\Metrics</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rowSpan="2">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ctr">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2875">
                <a:tc>
                  <a:txBody>
                    <a:bodyPr/>
                    <a:lstStyle/>
                    <a:p>
                      <a:pPr algn="l" fontAlgn="ctr"/>
                      <a:r>
                        <a:rPr lang="en-US" sz="900" b="0" i="0" u="none" strike="noStrike">
                          <a:solidFill>
                            <a:srgbClr val="000000"/>
                          </a:solidFill>
                          <a:effectLst/>
                          <a:latin typeface="Times New Roman" panose="02020603050405020304" pitchFamily="18" charset="0"/>
                          <a:ea typeface="宋体" panose="02010600030101010101" pitchFamily="2" charset="-122"/>
                        </a:rPr>
                        <a:t>Combinator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Block</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Regularization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r>
              <a:tr h="133350">
                <a:tc rowSpan="4">
                  <a:txBody>
                    <a:bodyPr/>
                    <a:lstStyle/>
                    <a:p>
                      <a:pPr algn="l" fontAlgn="ctr"/>
                      <a:r>
                        <a:rPr lang="en-US" sz="900" b="0" i="0" u="none" strike="noStrike">
                          <a:solidFill>
                            <a:srgbClr val="000000"/>
                          </a:solidFill>
                          <a:effectLst/>
                          <a:latin typeface="Times New Roman" panose="02020603050405020304" pitchFamily="18" charset="0"/>
                          <a:ea typeface="宋体" panose="02010600030101010101" pitchFamily="2" charset="-122"/>
                        </a:rPr>
                        <a:t>CONCAT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VGG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Drop-Level</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0.2652 ± 0.0057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0.0497 ± 0.0143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0.9235 ± 0.2993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NONE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0.4662 ± 0.0169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0.0792 ± 0.0019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0.4833 ± 0.0066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rowSpan="4">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RES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Drop-Level</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0.3269 ± 0.0034</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0.0488 ± 0.0077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1.2320 ± 0.3505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NONE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0.3305 ± 0.0014</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0.0721 ± 0.0030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0.6171 ± 0.0169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rowSpan="2">
                  <a:txBody>
                    <a:bodyPr/>
                    <a:lstStyle/>
                    <a:p>
                      <a:pPr algn="l" fontAlgn="ctr"/>
                      <a:r>
                        <a:rPr lang="en-US" sz="900" b="0" i="0" u="none" strike="noStrike">
                          <a:solidFill>
                            <a:srgbClr val="000000"/>
                          </a:solidFill>
                          <a:effectLst/>
                          <a:latin typeface="Times New Roman" panose="02020603050405020304" pitchFamily="18" charset="0"/>
                          <a:ea typeface="宋体" panose="02010600030101010101" pitchFamily="2" charset="-122"/>
                        </a:rPr>
                        <a:t>GENLIN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Drop-Level</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0.2300 ± 0.0017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0.0480 ± 0.0078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1.0708 ± 0.3157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vMerge="1">
                  <a:txBody>
                    <a:bodyPr/>
                    <a:lstStyle/>
                    <a:p>
                      <a:endParaRPr lang="zh-CN" altLang="en-US"/>
                    </a:p>
                  </a:txBody>
                  <a:tcPr/>
                </a:tc>
                <a:tc v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NONE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0.4423 ± 0.0202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0.0491 ± 0.0028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0.6447 ± 0.0143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8" name="矩形 17"/>
          <p:cNvSpPr/>
          <p:nvPr/>
        </p:nvSpPr>
        <p:spPr>
          <a:xfrm>
            <a:off x="1132155" y="993537"/>
            <a:ext cx="6840000" cy="697627"/>
          </a:xfrm>
          <a:prstGeom prst="rect">
            <a:avLst/>
          </a:prstGeom>
        </p:spPr>
        <p:txBody>
          <a:bodyPr wrap="square">
            <a:spAutoFit/>
          </a:bodyPr>
          <a:lstStyle/>
          <a:p>
            <a:pPr indent="266700" algn="ctr">
              <a:lnSpc>
                <a:spcPts val="2200"/>
              </a:lnSpc>
              <a:spcBef>
                <a:spcPts val="600"/>
              </a:spcBef>
              <a:spcAft>
                <a:spcPts val="0"/>
              </a:spcAft>
            </a:pPr>
            <a:r>
              <a:rPr lang="zh-CN" altLang="en-US" sz="1050" kern="100" dirty="0">
                <a:latin typeface="Times New Roman" panose="02020603050405020304" pitchFamily="18" charset="0"/>
                <a:ea typeface="华文楷体" panose="02010600040101010101" pitchFamily="2" charset="-122"/>
              </a:rPr>
              <a:t>在</a:t>
            </a:r>
            <a:r>
              <a:rPr lang="en-US" altLang="zh-CN" sz="1050" kern="100" dirty="0">
                <a:latin typeface="Times New Roman" panose="02020603050405020304" pitchFamily="18" charset="0"/>
                <a:ea typeface="华文楷体" panose="02010600040101010101" pitchFamily="2" charset="-122"/>
              </a:rPr>
              <a:t>DMGAN</a:t>
            </a:r>
            <a:r>
              <a:rPr lang="zh-CN" altLang="en-US" sz="1050" kern="100" dirty="0">
                <a:latin typeface="Times New Roman" panose="02020603050405020304" pitchFamily="18" charset="0"/>
                <a:ea typeface="华文楷体" panose="02010600040101010101" pitchFamily="2" charset="-122"/>
              </a:rPr>
              <a:t>情况下</a:t>
            </a:r>
            <a:r>
              <a:rPr lang="en-US" altLang="zh-CN" sz="1050" kern="100" dirty="0">
                <a:latin typeface="Times New Roman" panose="02020603050405020304" pitchFamily="18" charset="0"/>
                <a:ea typeface="华文楷体" panose="02010600040101010101" pitchFamily="2" charset="-122"/>
              </a:rPr>
              <a:t>Drop-Level RU-Net</a:t>
            </a:r>
            <a:r>
              <a:rPr lang="zh-CN" altLang="en-US" sz="1050" kern="100" dirty="0">
                <a:latin typeface="Times New Roman" panose="02020603050405020304" pitchFamily="18" charset="0"/>
                <a:ea typeface="华文楷体" panose="02010600040101010101" pitchFamily="2" charset="-122"/>
              </a:rPr>
              <a:t>表现</a:t>
            </a:r>
            <a:r>
              <a:rPr lang="zh-CN" altLang="zh-CN" sz="1050" kern="100" dirty="0">
                <a:latin typeface="Times New Roman" panose="02020603050405020304" pitchFamily="18" charset="0"/>
                <a:ea typeface="华文楷体" panose="02010600040101010101" pitchFamily="2" charset="-122"/>
              </a:rPr>
              <a:t>的</a:t>
            </a:r>
            <a:r>
              <a:rPr lang="en-US" altLang="zh-CN" sz="1050" kern="100" dirty="0">
                <a:latin typeface="Times New Roman" panose="02020603050405020304" pitchFamily="18" charset="0"/>
                <a:ea typeface="华文楷体" panose="02010600040101010101" pitchFamily="2" charset="-122"/>
              </a:rPr>
              <a:t>MIKDA</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MAP</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EC</a:t>
            </a:r>
            <a:r>
              <a:rPr lang="zh-CN" altLang="zh-CN" sz="1050" kern="100" dirty="0">
                <a:latin typeface="Times New Roman" panose="02020603050405020304" pitchFamily="18" charset="0"/>
                <a:ea typeface="华文楷体" panose="02010600040101010101" pitchFamily="2" charset="-122"/>
              </a:rPr>
              <a:t>之间对比</a:t>
            </a:r>
          </a:p>
          <a:p>
            <a:pPr algn="ctr">
              <a:spcAft>
                <a:spcPts val="600"/>
              </a:spcAft>
            </a:pPr>
            <a:r>
              <a:rPr lang="en-US" altLang="zh-CN" sz="1050" kern="100" dirty="0" err="1">
                <a:latin typeface="Times New Roman" panose="02020603050405020304" pitchFamily="18" charset="0"/>
                <a:ea typeface="华文楷体" panose="02010600040101010101" pitchFamily="2" charset="-122"/>
              </a:rPr>
              <a:t>Comparision</a:t>
            </a:r>
            <a:r>
              <a:rPr lang="en-US" altLang="zh-CN" sz="1050" kern="100" dirty="0">
                <a:latin typeface="Times New Roman" panose="02020603050405020304" pitchFamily="18" charset="0"/>
                <a:ea typeface="华文楷体" panose="02010600040101010101" pitchFamily="2" charset="-122"/>
              </a:rPr>
              <a:t> of the average and the standard deviation of MIKDA, MAP, EC over different </a:t>
            </a:r>
            <a:r>
              <a:rPr lang="en-US" altLang="zh-CN" sz="1050" kern="100" dirty="0" err="1">
                <a:latin typeface="Times New Roman" panose="02020603050405020304" pitchFamily="18" charset="0"/>
                <a:ea typeface="华文楷体" panose="02010600040101010101" pitchFamily="2" charset="-122"/>
              </a:rPr>
              <a:t>combinators</a:t>
            </a:r>
            <a:r>
              <a:rPr lang="en-US" altLang="zh-CN" sz="1050" kern="100" dirty="0">
                <a:latin typeface="Times New Roman" panose="02020603050405020304" pitchFamily="18" charset="0"/>
                <a:ea typeface="华文楷体" panose="02010600040101010101" pitchFamily="2" charset="-122"/>
              </a:rPr>
              <a:t> under different setting</a:t>
            </a:r>
            <a:endParaRPr lang="zh-CN" altLang="zh-CN" sz="1050" kern="100" dirty="0">
              <a:latin typeface="Times New Roman" panose="02020603050405020304" pitchFamily="18" charset="0"/>
              <a:ea typeface="华文楷体" panose="02010600040101010101" pitchFamily="2" charset="-122"/>
            </a:endParaRPr>
          </a:p>
        </p:txBody>
      </p:sp>
      <p:graphicFrame>
        <p:nvGraphicFramePr>
          <p:cNvPr id="13" name="表格 12"/>
          <p:cNvGraphicFramePr>
            <a:graphicFrameLocks noGrp="1"/>
          </p:cNvGraphicFramePr>
          <p:nvPr>
            <p:extLst>
              <p:ext uri="{D42A27DB-BD31-4B8C-83A1-F6EECF244321}">
                <p14:modId xmlns:p14="http://schemas.microsoft.com/office/powerpoint/2010/main" val="971492697"/>
              </p:ext>
            </p:extLst>
          </p:nvPr>
        </p:nvGraphicFramePr>
        <p:xfrm>
          <a:off x="2678906" y="3742662"/>
          <a:ext cx="3746499" cy="822960"/>
        </p:xfrm>
        <a:graphic>
          <a:graphicData uri="http://schemas.openxmlformats.org/drawingml/2006/table">
            <a:tbl>
              <a:tblPr/>
              <a:tblGrid>
                <a:gridCol w="1040518"/>
                <a:gridCol w="904109"/>
                <a:gridCol w="900936"/>
                <a:gridCol w="900936"/>
              </a:tblGrid>
              <a:tr h="133350">
                <a:tc>
                  <a:txBody>
                    <a:bodyPr/>
                    <a:lstStyle/>
                    <a:p>
                      <a:pPr algn="l" fontAlgn="b"/>
                      <a:r>
                        <a:rPr lang="en-US" sz="900" b="0" i="0" u="none" strike="noStrike" dirty="0">
                          <a:solidFill>
                            <a:srgbClr val="000000"/>
                          </a:solidFill>
                          <a:effectLst/>
                          <a:latin typeface="Times New Roman" panose="02020603050405020304" pitchFamily="18" charset="0"/>
                          <a:ea typeface="宋体" panose="02010600030101010101" pitchFamily="2" charset="-122"/>
                        </a:rPr>
                        <a:t>Prior Distribution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MSE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ENG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Gaussian</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0.2652</a:t>
                      </a:r>
                      <a:r>
                        <a:rPr lang="en-US" altLang="zh-CN" sz="900" b="1" i="0" u="none" strike="noStrike">
                          <a:solidFill>
                            <a:srgbClr val="000000"/>
                          </a:solidFill>
                          <a:effectLst/>
                          <a:latin typeface="宋体" panose="02010600030101010101" pitchFamily="2" charset="-122"/>
                          <a:ea typeface="宋体" panose="02010600030101010101" pitchFamily="2" charset="-122"/>
                        </a:rPr>
                        <a:t>±</a:t>
                      </a:r>
                      <a:r>
                        <a:rPr lang="en-US" altLang="zh-CN" sz="900" b="1" i="0" u="none" strike="noStrike">
                          <a:solidFill>
                            <a:srgbClr val="000000"/>
                          </a:solidFill>
                          <a:effectLst/>
                          <a:latin typeface="Times New Roman" panose="02020603050405020304" pitchFamily="18" charset="0"/>
                          <a:ea typeface="宋体" panose="02010600030101010101" pitchFamily="2" charset="-122"/>
                        </a:rPr>
                        <a:t>0.0057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0.0497</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0.0143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0.9235</a:t>
                      </a:r>
                      <a:r>
                        <a:rPr lang="en-US" altLang="zh-CN" sz="900" b="0" i="0" u="none" strike="noStrike" dirty="0">
                          <a:solidFill>
                            <a:srgbClr val="000000"/>
                          </a:solidFill>
                          <a:effectLst/>
                          <a:latin typeface="宋体" panose="02010600030101010101" pitchFamily="2" charset="-122"/>
                          <a:ea typeface="宋体" panose="02010600030101010101" pitchFamily="2" charset="-122"/>
                        </a:rPr>
                        <a:t>±</a:t>
                      </a: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0.5572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Circle Uniform</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0.4552</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0.0021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dirty="0">
                          <a:solidFill>
                            <a:srgbClr val="000000"/>
                          </a:solidFill>
                          <a:effectLst/>
                          <a:latin typeface="Times New Roman" panose="02020603050405020304" pitchFamily="18" charset="0"/>
                          <a:ea typeface="宋体" panose="02010600030101010101" pitchFamily="2" charset="-122"/>
                        </a:rPr>
                        <a:t>0.0440</a:t>
                      </a:r>
                      <a:r>
                        <a:rPr lang="en-US" altLang="zh-CN" sz="900" b="1" i="0" u="none" strike="noStrike" dirty="0">
                          <a:solidFill>
                            <a:srgbClr val="000000"/>
                          </a:solidFill>
                          <a:effectLst/>
                          <a:latin typeface="宋体" panose="02010600030101010101" pitchFamily="2" charset="-122"/>
                          <a:ea typeface="宋体" panose="02010600030101010101" pitchFamily="2" charset="-122"/>
                        </a:rPr>
                        <a:t>±</a:t>
                      </a:r>
                      <a:r>
                        <a:rPr lang="en-US" altLang="zh-CN" sz="900" b="1" i="0" u="none" strike="noStrike" dirty="0">
                          <a:solidFill>
                            <a:srgbClr val="000000"/>
                          </a:solidFill>
                          <a:effectLst/>
                          <a:latin typeface="Times New Roman" panose="02020603050405020304" pitchFamily="18" charset="0"/>
                          <a:ea typeface="宋体" panose="02010600030101010101" pitchFamily="2" charset="-122"/>
                        </a:rPr>
                        <a:t>0.0031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0.6661</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0.0168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Standard Uniform</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0.2921</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0.0086</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0.0655</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0.0037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1.1641</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0.0405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Gaussian-Mixture</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0.3677</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0.0048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0.0502</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0.0043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1.3178</a:t>
                      </a:r>
                      <a:r>
                        <a:rPr lang="en-US" altLang="zh-CN" sz="900" b="0" i="0" u="none" strike="noStrike">
                          <a:solidFill>
                            <a:srgbClr val="000000"/>
                          </a:solidFill>
                          <a:effectLst/>
                          <a:latin typeface="宋体" panose="02010600030101010101" pitchFamily="2" charset="-122"/>
                          <a:ea typeface="宋体" panose="02010600030101010101" pitchFamily="2" charset="-122"/>
                        </a:rPr>
                        <a:t>±</a:t>
                      </a:r>
                      <a:r>
                        <a:rPr lang="en-US" altLang="zh-CN" sz="900" b="0" i="0" u="none" strike="noStrike">
                          <a:solidFill>
                            <a:srgbClr val="000000"/>
                          </a:solidFill>
                          <a:effectLst/>
                          <a:latin typeface="Times New Roman" panose="02020603050405020304" pitchFamily="18" charset="0"/>
                          <a:ea typeface="宋体" panose="02010600030101010101" pitchFamily="2" charset="-122"/>
                        </a:rPr>
                        <a:t>0.0499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l" fontAlgn="b"/>
                      <a:r>
                        <a:rPr lang="en-US" sz="900" b="0" i="0" u="none" strike="noStrike">
                          <a:solidFill>
                            <a:srgbClr val="000000"/>
                          </a:solidFill>
                          <a:effectLst/>
                          <a:latin typeface="Times New Roman" panose="02020603050405020304" pitchFamily="18" charset="0"/>
                          <a:ea typeface="宋体" panose="02010600030101010101" pitchFamily="2" charset="-122"/>
                        </a:rPr>
                        <a:t>Swiss-Roll</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0.3318</a:t>
                      </a:r>
                      <a:r>
                        <a:rPr lang="en-US" altLang="zh-CN" sz="900" b="0" i="0" u="none" strike="noStrike" dirty="0">
                          <a:solidFill>
                            <a:srgbClr val="000000"/>
                          </a:solidFill>
                          <a:effectLst/>
                          <a:latin typeface="宋体" panose="02010600030101010101" pitchFamily="2" charset="-122"/>
                          <a:ea typeface="宋体" panose="02010600030101010101" pitchFamily="2" charset="-122"/>
                        </a:rPr>
                        <a:t>±</a:t>
                      </a: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0.0081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0.0604</a:t>
                      </a:r>
                      <a:r>
                        <a:rPr lang="en-US" altLang="zh-CN" sz="900" b="0" i="0" u="none" strike="noStrike" dirty="0">
                          <a:solidFill>
                            <a:srgbClr val="000000"/>
                          </a:solidFill>
                          <a:effectLst/>
                          <a:latin typeface="宋体" panose="02010600030101010101" pitchFamily="2" charset="-122"/>
                          <a:ea typeface="宋体" panose="02010600030101010101" pitchFamily="2" charset="-122"/>
                        </a:rPr>
                        <a:t>±</a:t>
                      </a: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0.0051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1.3995</a:t>
                      </a:r>
                      <a:r>
                        <a:rPr lang="en-US" altLang="zh-CN" sz="900" b="0" i="0" u="none" strike="noStrike" dirty="0">
                          <a:solidFill>
                            <a:srgbClr val="000000"/>
                          </a:solidFill>
                          <a:effectLst/>
                          <a:latin typeface="宋体" panose="02010600030101010101" pitchFamily="2" charset="-122"/>
                          <a:ea typeface="宋体" panose="02010600030101010101" pitchFamily="2" charset="-122"/>
                        </a:rPr>
                        <a:t>±</a:t>
                      </a:r>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0.0650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4" name="矩形 13"/>
          <p:cNvSpPr/>
          <p:nvPr/>
        </p:nvSpPr>
        <p:spPr>
          <a:xfrm>
            <a:off x="1132155" y="3151400"/>
            <a:ext cx="6840000" cy="415498"/>
          </a:xfrm>
          <a:prstGeom prst="rect">
            <a:avLst/>
          </a:prstGeom>
        </p:spPr>
        <p:txBody>
          <a:bodyPr wrap="square">
            <a:spAutoFit/>
          </a:bodyPr>
          <a:lstStyle/>
          <a:p>
            <a:pPr indent="266700" algn="ctr">
              <a:spcAft>
                <a:spcPts val="0"/>
              </a:spcAft>
            </a:pPr>
            <a:r>
              <a:rPr lang="en-US" altLang="zh-CN" sz="1050" kern="100" dirty="0">
                <a:latin typeface="Times New Roman" panose="02020603050405020304" pitchFamily="18" charset="0"/>
                <a:ea typeface="华文楷体" panose="02010600040101010101" pitchFamily="2" charset="-122"/>
              </a:rPr>
              <a:t> DMGAN</a:t>
            </a:r>
            <a:r>
              <a:rPr lang="zh-CN" altLang="zh-CN" sz="1050" kern="100" dirty="0">
                <a:latin typeface="Times New Roman" panose="02020603050405020304" pitchFamily="18" charset="0"/>
                <a:ea typeface="华文楷体" panose="02010600040101010101" pitchFamily="2" charset="-122"/>
              </a:rPr>
              <a:t>在先验潜变量分布下</a:t>
            </a:r>
            <a:r>
              <a:rPr lang="en-US" altLang="zh-CN" sz="1050" kern="100" dirty="0">
                <a:latin typeface="Times New Roman" panose="02020603050405020304" pitchFamily="18" charset="0"/>
                <a:ea typeface="华文楷体" panose="02010600040101010101" pitchFamily="2" charset="-122"/>
              </a:rPr>
              <a:t>RU-Net</a:t>
            </a:r>
            <a:r>
              <a:rPr lang="zh-CN" altLang="zh-CN" sz="1050" kern="100" dirty="0">
                <a:latin typeface="Times New Roman" panose="02020603050405020304" pitchFamily="18" charset="0"/>
                <a:ea typeface="华文楷体" panose="02010600040101010101" pitchFamily="2" charset="-122"/>
              </a:rPr>
              <a:t>表现的</a:t>
            </a:r>
            <a:r>
              <a:rPr lang="en-US" altLang="zh-CN" sz="1050" kern="100" dirty="0">
                <a:latin typeface="Times New Roman" panose="02020603050405020304" pitchFamily="18" charset="0"/>
                <a:ea typeface="华文楷体" panose="02010600040101010101" pitchFamily="2" charset="-122"/>
              </a:rPr>
              <a:t>MIKDA</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MAP</a:t>
            </a:r>
            <a:r>
              <a:rPr lang="zh-CN" altLang="zh-CN" sz="1050" kern="100" dirty="0">
                <a:latin typeface="Times New Roman" panose="02020603050405020304" pitchFamily="18" charset="0"/>
                <a:ea typeface="华文楷体" panose="02010600040101010101" pitchFamily="2" charset="-122"/>
              </a:rPr>
              <a:t>、</a:t>
            </a:r>
            <a:r>
              <a:rPr lang="en-US" altLang="zh-CN" sz="1050" kern="100" dirty="0">
                <a:latin typeface="Times New Roman" panose="02020603050405020304" pitchFamily="18" charset="0"/>
                <a:ea typeface="华文楷体" panose="02010600040101010101" pitchFamily="2" charset="-122"/>
              </a:rPr>
              <a:t>EC</a:t>
            </a:r>
            <a:r>
              <a:rPr lang="zh-CN" altLang="zh-CN" sz="1050" kern="100" dirty="0">
                <a:latin typeface="Times New Roman" panose="02020603050405020304" pitchFamily="18" charset="0"/>
                <a:ea typeface="华文楷体" panose="02010600040101010101" pitchFamily="2" charset="-122"/>
              </a:rPr>
              <a:t>之间对比</a:t>
            </a:r>
          </a:p>
          <a:p>
            <a:pPr algn="ctr">
              <a:spcAft>
                <a:spcPts val="600"/>
              </a:spcAft>
            </a:pPr>
            <a:r>
              <a:rPr lang="en-US" altLang="zh-CN" sz="1050" kern="100" dirty="0" err="1">
                <a:latin typeface="Times New Roman" panose="02020603050405020304" pitchFamily="18" charset="0"/>
                <a:ea typeface="华文楷体" panose="02010600040101010101" pitchFamily="2" charset="-122"/>
              </a:rPr>
              <a:t>Comparision</a:t>
            </a:r>
            <a:r>
              <a:rPr lang="en-US" altLang="zh-CN" sz="1050" kern="100" dirty="0">
                <a:latin typeface="Times New Roman" panose="02020603050405020304" pitchFamily="18" charset="0"/>
                <a:ea typeface="华文楷体" panose="02010600040101010101" pitchFamily="2" charset="-122"/>
              </a:rPr>
              <a:t> of the average and the standard deviation of MIKDA, MAP, EC over the latent space under different setting</a:t>
            </a:r>
            <a:endParaRPr lang="zh-CN" altLang="zh-CN" sz="1050" kern="100" dirty="0">
              <a:latin typeface="Times New Roman" panose="02020603050405020304" pitchFamily="18" charset="0"/>
              <a:ea typeface="华文楷体" panose="02010600040101010101" pitchFamily="2" charset="-122"/>
            </a:endParaRPr>
          </a:p>
        </p:txBody>
      </p:sp>
      <p:sp>
        <p:nvSpPr>
          <p:cNvPr id="15" name="矩形 14"/>
          <p:cNvSpPr/>
          <p:nvPr/>
        </p:nvSpPr>
        <p:spPr>
          <a:xfrm>
            <a:off x="4089400" y="2699740"/>
            <a:ext cx="2908300" cy="15140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4089400" y="2423843"/>
            <a:ext cx="2908300" cy="15140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089400" y="2147946"/>
            <a:ext cx="2908300" cy="15140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439549" y="2410182"/>
            <a:ext cx="1255880" cy="18990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rgbClr val="FF0000"/>
                </a:solidFill>
                <a:latin typeface="华文楷体" panose="02010600040101010101" pitchFamily="2" charset="-122"/>
                <a:ea typeface="华文楷体" panose="02010600040101010101" pitchFamily="2" charset="-122"/>
              </a:rPr>
              <a:t>DL performs better</a:t>
            </a:r>
            <a:endParaRPr lang="zh-CN" altLang="en-US" sz="1050" dirty="0">
              <a:solidFill>
                <a:srgbClr val="FF0000"/>
              </a:solidFill>
              <a:latin typeface="华文楷体" panose="02010600040101010101" pitchFamily="2" charset="-122"/>
              <a:ea typeface="华文楷体" panose="02010600040101010101" pitchFamily="2" charset="-122"/>
            </a:endParaRPr>
          </a:p>
        </p:txBody>
      </p:sp>
      <p:cxnSp>
        <p:nvCxnSpPr>
          <p:cNvPr id="22" name="直接箭头连接符 21"/>
          <p:cNvCxnSpPr>
            <a:stCxn id="21" idx="1"/>
          </p:cNvCxnSpPr>
          <p:nvPr/>
        </p:nvCxnSpPr>
        <p:spPr>
          <a:xfrm flipH="1" flipV="1">
            <a:off x="6997700" y="2226311"/>
            <a:ext cx="441849" cy="2788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endCxn id="19" idx="3"/>
          </p:cNvCxnSpPr>
          <p:nvPr/>
        </p:nvCxnSpPr>
        <p:spPr>
          <a:xfrm flipH="1" flipV="1">
            <a:off x="6997700" y="2499548"/>
            <a:ext cx="436639" cy="2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1" idx="1"/>
            <a:endCxn id="15" idx="3"/>
          </p:cNvCxnSpPr>
          <p:nvPr/>
        </p:nvCxnSpPr>
        <p:spPr>
          <a:xfrm flipH="1">
            <a:off x="6997700" y="2505133"/>
            <a:ext cx="441849" cy="2703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47654" y="3789465"/>
            <a:ext cx="1385095" cy="35118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rgbClr val="FF0000"/>
                </a:solidFill>
                <a:latin typeface="华文楷体" panose="02010600040101010101" pitchFamily="2" charset="-122"/>
                <a:ea typeface="华文楷体" panose="02010600040101010101" pitchFamily="2" charset="-122"/>
              </a:rPr>
              <a:t>Simple </a:t>
            </a:r>
            <a:r>
              <a:rPr lang="en-US" altLang="zh-CN" sz="1050" dirty="0" err="1" smtClean="0">
                <a:solidFill>
                  <a:srgbClr val="FF0000"/>
                </a:solidFill>
                <a:latin typeface="华文楷体" panose="02010600040101010101" pitchFamily="2" charset="-122"/>
                <a:ea typeface="华文楷体" panose="02010600040101010101" pitchFamily="2" charset="-122"/>
              </a:rPr>
              <a:t>distriubtion</a:t>
            </a:r>
            <a:r>
              <a:rPr lang="en-US" altLang="zh-CN" sz="1050" dirty="0" smtClean="0">
                <a:solidFill>
                  <a:srgbClr val="FF0000"/>
                </a:solidFill>
                <a:latin typeface="华文楷体" panose="02010600040101010101" pitchFamily="2" charset="-122"/>
                <a:ea typeface="华文楷体" panose="02010600040101010101" pitchFamily="2" charset="-122"/>
              </a:rPr>
              <a:t> performs better</a:t>
            </a:r>
            <a:endParaRPr lang="zh-CN" altLang="en-US" sz="1050" dirty="0">
              <a:solidFill>
                <a:srgbClr val="FF0000"/>
              </a:solidFill>
              <a:latin typeface="华文楷体" panose="02010600040101010101" pitchFamily="2" charset="-122"/>
              <a:ea typeface="华文楷体" panose="02010600040101010101" pitchFamily="2" charset="-122"/>
            </a:endParaRPr>
          </a:p>
        </p:txBody>
      </p:sp>
      <p:cxnSp>
        <p:nvCxnSpPr>
          <p:cNvPr id="26" name="直接箭头连接符 25"/>
          <p:cNvCxnSpPr>
            <a:stCxn id="25" idx="1"/>
          </p:cNvCxnSpPr>
          <p:nvPr/>
        </p:nvCxnSpPr>
        <p:spPr>
          <a:xfrm flipH="1">
            <a:off x="5562602" y="3965057"/>
            <a:ext cx="1085052" cy="704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663950" y="3789466"/>
            <a:ext cx="1898650" cy="351183"/>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663950" y="4173800"/>
            <a:ext cx="1898650" cy="438626"/>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58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3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300"/>
                                        <p:tgtEl>
                                          <p:spTgt spid="15"/>
                                        </p:tgtEl>
                                      </p:cBhvr>
                                    </p:animEffect>
                                  </p:childTnLst>
                                </p:cTn>
                              </p:par>
                            </p:childTnLst>
                          </p:cTn>
                        </p:par>
                        <p:par>
                          <p:cTn id="14" fill="hold">
                            <p:stCondLst>
                              <p:cond delay="3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3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300"/>
                                        <p:tgtEl>
                                          <p:spTgt spid="22"/>
                                        </p:tgtEl>
                                      </p:cBhvr>
                                    </p:animEffec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3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3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300"/>
                                        <p:tgtEl>
                                          <p:spTgt spid="2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300"/>
                                        <p:tgtEl>
                                          <p:spTgt spid="30"/>
                                        </p:tgtEl>
                                      </p:cBhvr>
                                    </p:animEffect>
                                  </p:childTnLst>
                                </p:cTn>
                              </p:par>
                            </p:childTnLst>
                          </p:cTn>
                        </p:par>
                        <p:par>
                          <p:cTn id="35" fill="hold">
                            <p:stCondLst>
                              <p:cond delay="3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300"/>
                                        <p:tgtEl>
                                          <p:spTgt spid="25"/>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5" grpId="0" animBg="1"/>
      <p:bldP spid="29"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9748" y="1061502"/>
            <a:ext cx="5778500" cy="3848195"/>
          </a:xfrm>
          <a:prstGeom prst="rect">
            <a:avLst/>
          </a:prstGeom>
        </p:spPr>
      </p:pic>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2709396"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不同</a:t>
            </a:r>
            <a:r>
              <a:rPr lang="zh-CN" altLang="en-US" sz="1050" b="1" dirty="0">
                <a:solidFill>
                  <a:srgbClr val="BF1313"/>
                </a:solidFill>
                <a:latin typeface="Times New Roman" panose="02020603050405020304" pitchFamily="18" charset="0"/>
                <a:ea typeface="华文楷体" panose="02010600040101010101" pitchFamily="2" charset="-122"/>
              </a:rPr>
              <a:t>先验</a:t>
            </a:r>
            <a:r>
              <a:rPr lang="zh-CN" altLang="en-US" sz="1050" b="1" dirty="0" smtClean="0">
                <a:solidFill>
                  <a:srgbClr val="BF1313"/>
                </a:solidFill>
                <a:latin typeface="Times New Roman" panose="02020603050405020304" pitchFamily="18" charset="0"/>
                <a:ea typeface="华文楷体" panose="02010600040101010101" pitchFamily="2" charset="-122"/>
              </a:rPr>
              <a:t>潜变量分布下编码模型的可视化</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16" name="矩形 15"/>
          <p:cNvSpPr/>
          <p:nvPr/>
        </p:nvSpPr>
        <p:spPr>
          <a:xfrm>
            <a:off x="6146799" y="1574615"/>
            <a:ext cx="856543" cy="79393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7196922" y="3602650"/>
            <a:ext cx="1643634" cy="730250"/>
            <a:chOff x="2107144" y="3009900"/>
            <a:chExt cx="2158026" cy="730250"/>
          </a:xfrm>
        </p:grpSpPr>
        <p:sp>
          <p:nvSpPr>
            <p:cNvPr id="18" name="矩形 17"/>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107144" y="3103333"/>
              <a:ext cx="2158026" cy="577081"/>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先验分布能够很好刻画出来，有一些离群点将会被决策模型忽略</a:t>
              </a:r>
              <a:endParaRPr lang="zh-CN" altLang="en-US" sz="1050" dirty="0">
                <a:latin typeface="华文楷体" panose="02010600040101010101" pitchFamily="2" charset="-122"/>
                <a:ea typeface="华文楷体" panose="02010600040101010101" pitchFamily="2" charset="-122"/>
              </a:endParaRPr>
            </a:p>
          </p:txBody>
        </p:sp>
      </p:grpSp>
      <p:cxnSp>
        <p:nvCxnSpPr>
          <p:cNvPr id="20" name="直接箭头连接符 19"/>
          <p:cNvCxnSpPr>
            <a:stCxn id="18" idx="1"/>
            <a:endCxn id="16" idx="2"/>
          </p:cNvCxnSpPr>
          <p:nvPr/>
        </p:nvCxnSpPr>
        <p:spPr>
          <a:xfrm flipH="1" flipV="1">
            <a:off x="6575071" y="2368550"/>
            <a:ext cx="622655" cy="15992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5266726" y="3491929"/>
            <a:ext cx="678774" cy="68637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59524" y="3479229"/>
            <a:ext cx="856543" cy="793935"/>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4115359" y="1552970"/>
            <a:ext cx="1307541" cy="1063230"/>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231733" y="1452870"/>
            <a:ext cx="1159728" cy="1063230"/>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a:endCxn id="24" idx="3"/>
          </p:cNvCxnSpPr>
          <p:nvPr/>
        </p:nvCxnSpPr>
        <p:spPr>
          <a:xfrm flipH="1" flipV="1">
            <a:off x="5945500" y="3835115"/>
            <a:ext cx="1251421" cy="13266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5635048" y="4289263"/>
            <a:ext cx="331861" cy="298946"/>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p:cNvCxnSpPr>
            <a:stCxn id="19" idx="1"/>
          </p:cNvCxnSpPr>
          <p:nvPr/>
        </p:nvCxnSpPr>
        <p:spPr>
          <a:xfrm flipH="1">
            <a:off x="5966909" y="3984624"/>
            <a:ext cx="1230013" cy="45411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126075" y="3047477"/>
            <a:ext cx="1601653" cy="920297"/>
            <a:chOff x="2107144" y="3009899"/>
            <a:chExt cx="2102906" cy="920297"/>
          </a:xfrm>
        </p:grpSpPr>
        <p:sp>
          <p:nvSpPr>
            <p:cNvPr id="55" name="矩形 54"/>
            <p:cNvSpPr/>
            <p:nvPr/>
          </p:nvSpPr>
          <p:spPr>
            <a:xfrm>
              <a:off x="2108200" y="3009899"/>
              <a:ext cx="2101850" cy="920297"/>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p:cNvSpPr txBox="1"/>
            <p:nvPr/>
          </p:nvSpPr>
          <p:spPr>
            <a:xfrm>
              <a:off x="2107144" y="3103333"/>
              <a:ext cx="2077450" cy="738664"/>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复杂先验分布由于样本数据有限，潜变量空间区域支离破碎，不利于刻画决策空间</a:t>
              </a:r>
              <a:endParaRPr lang="zh-CN" altLang="en-US" sz="1050" dirty="0">
                <a:latin typeface="华文楷体" panose="02010600040101010101" pitchFamily="2" charset="-122"/>
                <a:ea typeface="华文楷体" panose="02010600040101010101" pitchFamily="2" charset="-122"/>
              </a:endParaRPr>
            </a:p>
          </p:txBody>
        </p:sp>
      </p:grpSp>
      <p:cxnSp>
        <p:nvCxnSpPr>
          <p:cNvPr id="58" name="直接箭头连接符 57"/>
          <p:cNvCxnSpPr>
            <a:stCxn id="55" idx="3"/>
          </p:cNvCxnSpPr>
          <p:nvPr/>
        </p:nvCxnSpPr>
        <p:spPr>
          <a:xfrm flipV="1">
            <a:off x="1727728" y="2516102"/>
            <a:ext cx="871781" cy="9915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a:stCxn id="55" idx="3"/>
          </p:cNvCxnSpPr>
          <p:nvPr/>
        </p:nvCxnSpPr>
        <p:spPr>
          <a:xfrm flipV="1">
            <a:off x="1727728" y="2616202"/>
            <a:ext cx="2387631" cy="8914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1727728" y="3507626"/>
            <a:ext cx="1531796" cy="3274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064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3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3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300"/>
                                        <p:tgtEl>
                                          <p:spTgt spid="26"/>
                                        </p:tgtEl>
                                      </p:cBhvr>
                                    </p:animEffect>
                                  </p:childTnLst>
                                </p:cTn>
                              </p:par>
                            </p:childTnLst>
                          </p:cTn>
                        </p:par>
                        <p:par>
                          <p:cTn id="14" fill="hold">
                            <p:stCondLst>
                              <p:cond delay="300"/>
                            </p:stCondLst>
                            <p:childTnLst>
                              <p:par>
                                <p:cTn id="15" presetID="10" presetClass="entr" presetSubtype="0"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300"/>
                                        <p:tgtEl>
                                          <p:spTgt spid="54"/>
                                        </p:tgtEl>
                                      </p:cBhvr>
                                    </p:animEffect>
                                  </p:childTnLst>
                                </p:cTn>
                              </p:par>
                              <p:par>
                                <p:cTn id="18" presetID="10" presetClass="entr" presetSubtype="0" fill="hold" nodeType="with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300"/>
                                        <p:tgtEl>
                                          <p:spTgt spid="58"/>
                                        </p:tgtEl>
                                      </p:cBhvr>
                                    </p:animEffect>
                                  </p:childTnLst>
                                </p:cTn>
                              </p:par>
                              <p:par>
                                <p:cTn id="21" presetID="10"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300"/>
                                        <p:tgtEl>
                                          <p:spTgt spid="63"/>
                                        </p:tgtEl>
                                      </p:cBhvr>
                                    </p:animEffect>
                                  </p:childTnLst>
                                </p:cTn>
                              </p:par>
                              <p:par>
                                <p:cTn id="24" presetID="10" presetClass="entr" presetSubtype="0"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3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3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3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300"/>
                                        <p:tgtEl>
                                          <p:spTgt spid="51"/>
                                        </p:tgtEl>
                                      </p:cBhvr>
                                    </p:animEffect>
                                  </p:childTnLst>
                                </p:cTn>
                              </p:par>
                            </p:childTnLst>
                          </p:cTn>
                        </p:par>
                        <p:par>
                          <p:cTn id="38" fill="hold">
                            <p:stCondLst>
                              <p:cond delay="3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300"/>
                                        <p:tgtEl>
                                          <p:spTgt spid="17"/>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3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3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fade">
                                      <p:cBhvr>
                                        <p:cTn id="50"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animBg="1"/>
      <p:bldP spid="26" grpId="0" animBg="1"/>
      <p:bldP spid="31" grpId="0" animBg="1"/>
      <p:bldP spid="32" grpId="0" animBg="1"/>
      <p:bldP spid="5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rgbClr val="C00000"/>
                </a:solidFill>
                <a:latin typeface="华文楷体" panose="02010600040101010101" pitchFamily="2" charset="-122"/>
                <a:ea typeface="华文楷体" panose="02010600040101010101" pitchFamily="2" charset="-122"/>
              </a:rPr>
              <a:t>RAGAN</a:t>
            </a:r>
            <a:r>
              <a:rPr lang="zh-CN" altLang="en-US" sz="1400" dirty="0" smtClean="0">
                <a:solidFill>
                  <a:srgbClr val="C00000"/>
                </a:solidFill>
                <a:latin typeface="华文楷体" panose="02010600040101010101" pitchFamily="2" charset="-122"/>
                <a:ea typeface="华文楷体" panose="02010600040101010101" pitchFamily="2" charset="-122"/>
              </a:rPr>
              <a:t>模型</a:t>
            </a:r>
            <a:endParaRPr lang="zh-CN" altLang="en-US" sz="1400" dirty="0">
              <a:solidFill>
                <a:srgbClr val="C00000"/>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C00000"/>
                  </a:solidFill>
                  <a:latin typeface="华文楷体" panose="02010600040101010101" pitchFamily="2" charset="-122"/>
                  <a:ea typeface="华文楷体" panose="02010600040101010101" pitchFamily="2" charset="-122"/>
                </a:rPr>
                <a:t>5</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9535516"/>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7"/>
                                        </p:tgtEl>
                                      </p:cBhvr>
                                    </p:animEffect>
                                    <p:animScale>
                                      <p:cBhvr>
                                        <p:cTn id="10"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对象 22"/>
          <p:cNvGraphicFramePr>
            <a:graphicFrameLocks noChangeAspect="1"/>
          </p:cNvGraphicFramePr>
          <p:nvPr>
            <p:extLst>
              <p:ext uri="{D42A27DB-BD31-4B8C-83A1-F6EECF244321}">
                <p14:modId xmlns:p14="http://schemas.microsoft.com/office/powerpoint/2010/main" val="312387725"/>
              </p:ext>
            </p:extLst>
          </p:nvPr>
        </p:nvGraphicFramePr>
        <p:xfrm>
          <a:off x="3266485" y="1001713"/>
          <a:ext cx="5874340" cy="3762375"/>
        </p:xfrm>
        <a:graphic>
          <a:graphicData uri="http://schemas.openxmlformats.org/presentationml/2006/ole">
            <mc:AlternateContent xmlns:mc="http://schemas.openxmlformats.org/markup-compatibility/2006">
              <mc:Choice xmlns:v="urn:schemas-microsoft-com:vml" Requires="v">
                <p:oleObj spid="_x0000_s31788" name="Visio" r:id="rId3" imgW="8001068" imgH="5124330" progId="Visio.Drawing.15">
                  <p:embed/>
                </p:oleObj>
              </mc:Choice>
              <mc:Fallback>
                <p:oleObj name="Visio" r:id="rId3" imgW="8001068" imgH="5124330" progId="Visio.Drawing.15">
                  <p:embed/>
                  <p:pic>
                    <p:nvPicPr>
                      <p:cNvPr id="0" name=""/>
                      <p:cNvPicPr/>
                      <p:nvPr/>
                    </p:nvPicPr>
                    <p:blipFill>
                      <a:blip r:embed="rId4"/>
                      <a:stretch>
                        <a:fillRect/>
                      </a:stretch>
                    </p:blipFill>
                    <p:spPr>
                      <a:xfrm>
                        <a:off x="3266485" y="1001713"/>
                        <a:ext cx="5874340" cy="3762375"/>
                      </a:xfrm>
                      <a:prstGeom prst="rect">
                        <a:avLst/>
                      </a:prstGeom>
                    </p:spPr>
                  </p:pic>
                </p:oleObj>
              </mc:Fallback>
            </mc:AlternateContent>
          </a:graphicData>
        </a:graphic>
      </p:graphicFrame>
      <p:sp>
        <p:nvSpPr>
          <p:cNvPr id="2" name="矩形 1"/>
          <p:cNvSpPr/>
          <p:nvPr/>
        </p:nvSpPr>
        <p:spPr>
          <a:xfrm>
            <a:off x="0" y="1100138"/>
            <a:ext cx="1655763"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a:solidFill>
                  <a:srgbClr val="BF1313"/>
                </a:solidFill>
                <a:latin typeface="华文楷体" panose="02010600040101010101" pitchFamily="2" charset="-122"/>
                <a:ea typeface="华文楷体" panose="02010600040101010101" pitchFamily="2" charset="-122"/>
              </a:rPr>
              <a:t>存在的问题</a:t>
            </a:r>
          </a:p>
        </p:txBody>
      </p:sp>
      <p:sp>
        <p:nvSpPr>
          <p:cNvPr id="3" name="矩形 2"/>
          <p:cNvSpPr/>
          <p:nvPr/>
        </p:nvSpPr>
        <p:spPr>
          <a:xfrm>
            <a:off x="68263" y="1335088"/>
            <a:ext cx="3303587" cy="799450"/>
          </a:xfrm>
          <a:prstGeom prst="rect">
            <a:avLst/>
          </a:prstGeom>
        </p:spPr>
        <p:txBody>
          <a:bodyPr wrap="square">
            <a:spAutoFit/>
          </a:bodyPr>
          <a:lstStyle/>
          <a:p>
            <a:pPr marL="171450" indent="-171450">
              <a:lnSpc>
                <a:spcPct val="130000"/>
              </a:lnSpc>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人类决策过程往往是</a:t>
            </a:r>
            <a:r>
              <a:rPr lang="en-US" altLang="zh-CN" sz="1050" b="1" dirty="0">
                <a:solidFill>
                  <a:srgbClr val="FF0000"/>
                </a:solidFill>
                <a:latin typeface="华文楷体" panose="02010600040101010101" pitchFamily="2" charset="-122"/>
                <a:ea typeface="华文楷体" panose="02010600040101010101" pitchFamily="2" charset="-122"/>
              </a:rPr>
              <a:t>Multi-step </a:t>
            </a:r>
            <a:r>
              <a:rPr lang="en-US" altLang="zh-CN" sz="1050" b="1" dirty="0" smtClean="0">
                <a:solidFill>
                  <a:srgbClr val="FF0000"/>
                </a:solidFill>
                <a:latin typeface="华文楷体" panose="02010600040101010101" pitchFamily="2" charset="-122"/>
                <a:ea typeface="华文楷体" panose="02010600040101010101" pitchFamily="2" charset="-122"/>
              </a:rPr>
              <a:t>Reasoning</a:t>
            </a:r>
            <a:r>
              <a:rPr lang="zh-CN" altLang="en-US" sz="1050" dirty="0" smtClean="0">
                <a:latin typeface="华文楷体" panose="02010600040101010101" pitchFamily="2" charset="-122"/>
                <a:ea typeface="华文楷体" panose="02010600040101010101" pitchFamily="2" charset="-122"/>
              </a:rPr>
              <a:t>，而且每次根据的信息也是</a:t>
            </a:r>
            <a:r>
              <a:rPr lang="zh-CN" altLang="en-US" sz="1050" b="1" dirty="0" smtClean="0">
                <a:solidFill>
                  <a:srgbClr val="FF0000"/>
                </a:solidFill>
                <a:latin typeface="华文楷体" panose="02010600040101010101" pitchFamily="2" charset="-122"/>
                <a:ea typeface="华文楷体" panose="02010600040101010101" pitchFamily="2" charset="-122"/>
              </a:rPr>
              <a:t>局部</a:t>
            </a:r>
            <a:r>
              <a:rPr lang="zh-CN" altLang="en-US" sz="1050" dirty="0" smtClean="0">
                <a:latin typeface="华文楷体" panose="02010600040101010101" pitchFamily="2" charset="-122"/>
                <a:ea typeface="华文楷体" panose="02010600040101010101" pitchFamily="2" charset="-122"/>
              </a:rPr>
              <a:t>，选择相关的区域进行决策</a:t>
            </a:r>
            <a:endParaRPr lang="en-US" altLang="zh-CN" sz="1050" dirty="0" smtClean="0">
              <a:latin typeface="华文楷体" panose="02010600040101010101" pitchFamily="2" charset="-122"/>
              <a:ea typeface="华文楷体" panose="02010600040101010101" pitchFamily="2" charset="-122"/>
            </a:endParaRPr>
          </a:p>
          <a:p>
            <a:pPr marL="171450" indent="-171450">
              <a:lnSpc>
                <a:spcPct val="130000"/>
              </a:lnSpc>
              <a:spcBef>
                <a:spcPts val="600"/>
              </a:spcBef>
              <a:buClr>
                <a:srgbClr val="C00000"/>
              </a:buClr>
              <a:buFont typeface="Wingdings" panose="05000000000000000000" pitchFamily="2" charset="2"/>
              <a:buChar char="p"/>
              <a:defRPr/>
            </a:pPr>
            <a:r>
              <a:rPr lang="en-US" altLang="zh-CN" sz="1050" dirty="0" smtClean="0">
                <a:latin typeface="华文楷体" panose="02010600040101010101" pitchFamily="2" charset="-122"/>
                <a:ea typeface="华文楷体" panose="02010600040101010101" pitchFamily="2" charset="-122"/>
              </a:rPr>
              <a:t>DMGAN</a:t>
            </a:r>
            <a:r>
              <a:rPr lang="zh-CN" altLang="en-US" sz="1050" dirty="0" smtClean="0">
                <a:latin typeface="华文楷体" panose="02010600040101010101" pitchFamily="2" charset="-122"/>
                <a:ea typeface="华文楷体" panose="02010600040101010101" pitchFamily="2" charset="-122"/>
              </a:rPr>
              <a:t>存在以下</a:t>
            </a:r>
            <a:r>
              <a:rPr lang="zh-CN" altLang="en-US" sz="1050" dirty="0">
                <a:latin typeface="华文楷体" panose="02010600040101010101" pitchFamily="2" charset="-122"/>
                <a:ea typeface="华文楷体" panose="02010600040101010101" pitchFamily="2" charset="-122"/>
              </a:rPr>
              <a:t>缺点</a:t>
            </a:r>
            <a:r>
              <a:rPr lang="zh-CN" altLang="en-US" sz="1050" dirty="0" smtClean="0">
                <a:latin typeface="华文楷体" panose="02010600040101010101" pitchFamily="2" charset="-122"/>
                <a:ea typeface="华文楷体" panose="02010600040101010101" pitchFamily="2" charset="-122"/>
              </a:rPr>
              <a:t>：</a:t>
            </a:r>
            <a:endParaRPr lang="en-US" altLang="zh-CN" sz="1050" dirty="0">
              <a:latin typeface="华文楷体" panose="02010600040101010101" pitchFamily="2" charset="-122"/>
              <a:ea typeface="华文楷体" panose="02010600040101010101" pitchFamily="2" charset="-122"/>
            </a:endParaRPr>
          </a:p>
        </p:txBody>
      </p:sp>
      <p:sp>
        <p:nvSpPr>
          <p:cNvPr id="6" name="矩形 5"/>
          <p:cNvSpPr/>
          <p:nvPr/>
        </p:nvSpPr>
        <p:spPr>
          <a:xfrm>
            <a:off x="130175" y="2112871"/>
            <a:ext cx="3241675" cy="1429622"/>
          </a:xfrm>
          <a:prstGeom prst="rect">
            <a:avLst/>
          </a:prstGeom>
        </p:spPr>
        <p:txBody>
          <a:bodyPr wrap="square">
            <a:spAutoFit/>
          </a:bodyPr>
          <a:lstStyle/>
          <a:p>
            <a:pPr marL="171450" indent="-171450">
              <a:lnSpc>
                <a:spcPct val="130000"/>
              </a:lnSpc>
              <a:spcBef>
                <a:spcPts val="600"/>
              </a:spcBef>
              <a:buClr>
                <a:srgbClr val="C00000"/>
              </a:buClr>
              <a:buFont typeface="Wingdings" panose="05000000000000000000" pitchFamily="2" charset="2"/>
              <a:buChar char="Ø"/>
              <a:defRPr/>
            </a:pPr>
            <a:r>
              <a:rPr lang="zh-CN" altLang="en-US" sz="1050" dirty="0">
                <a:latin typeface="华文楷体" panose="02010600040101010101" pitchFamily="2" charset="-122"/>
                <a:ea typeface="华文楷体" panose="02010600040101010101" pitchFamily="2" charset="-122"/>
              </a:rPr>
              <a:t>模型决策过程</a:t>
            </a:r>
            <a:r>
              <a:rPr lang="zh-CN" altLang="en-US" sz="1050" dirty="0" smtClean="0">
                <a:latin typeface="华文楷体" panose="02010600040101010101" pitchFamily="2" charset="-122"/>
                <a:ea typeface="华文楷体" panose="02010600040101010101" pitchFamily="2" charset="-122"/>
              </a:rPr>
              <a:t>是</a:t>
            </a:r>
            <a:r>
              <a:rPr lang="en-US" altLang="zh-CN" sz="1050" b="1" dirty="0" smtClean="0">
                <a:solidFill>
                  <a:srgbClr val="FF0000"/>
                </a:solidFill>
                <a:latin typeface="华文楷体" panose="02010600040101010101" pitchFamily="2" charset="-122"/>
                <a:ea typeface="华文楷体" panose="02010600040101010101" pitchFamily="2" charset="-122"/>
              </a:rPr>
              <a:t>One-step Reasoning</a:t>
            </a:r>
            <a:r>
              <a:rPr lang="zh-CN" altLang="en-US" sz="1050" dirty="0" smtClean="0">
                <a:latin typeface="华文楷体" panose="02010600040101010101" pitchFamily="2" charset="-122"/>
                <a:ea typeface="华文楷体" panose="02010600040101010101" pitchFamily="2" charset="-122"/>
              </a:rPr>
              <a:t>，</a:t>
            </a:r>
            <a:r>
              <a:rPr lang="zh-CN" altLang="en-US" sz="1050" dirty="0">
                <a:latin typeface="华文楷体" panose="02010600040101010101" pitchFamily="2" charset="-122"/>
                <a:ea typeface="华文楷体" panose="02010600040101010101" pitchFamily="2" charset="-122"/>
              </a:rPr>
              <a:t>所有信息均是</a:t>
            </a:r>
            <a:r>
              <a:rPr lang="zh-CN" altLang="en-US" sz="1050" b="1" dirty="0">
                <a:solidFill>
                  <a:srgbClr val="FF0000"/>
                </a:solidFill>
                <a:latin typeface="华文楷体" panose="02010600040101010101" pitchFamily="2" charset="-122"/>
                <a:ea typeface="华文楷体" panose="02010600040101010101" pitchFamily="2" charset="-122"/>
              </a:rPr>
              <a:t>全部</a:t>
            </a:r>
            <a:r>
              <a:rPr lang="zh-CN" altLang="en-US" sz="1050" dirty="0">
                <a:latin typeface="华文楷体" panose="02010600040101010101" pitchFamily="2" charset="-122"/>
                <a:ea typeface="华文楷体" panose="02010600040101010101" pitchFamily="2" charset="-122"/>
              </a:rPr>
              <a:t>作为输入，模型存在一定程度上的过</a:t>
            </a:r>
            <a:r>
              <a:rPr lang="zh-CN" altLang="en-US" sz="1050" dirty="0" smtClean="0">
                <a:latin typeface="华文楷体" panose="02010600040101010101" pitchFamily="2" charset="-122"/>
                <a:ea typeface="华文楷体" panose="02010600040101010101" pitchFamily="2" charset="-122"/>
              </a:rPr>
              <a:t>拟合</a:t>
            </a:r>
            <a:endParaRPr lang="en-US" altLang="zh-CN" sz="1050" dirty="0">
              <a:latin typeface="华文楷体" panose="02010600040101010101" pitchFamily="2" charset="-122"/>
              <a:ea typeface="华文楷体" panose="02010600040101010101" pitchFamily="2" charset="-122"/>
            </a:endParaRPr>
          </a:p>
          <a:p>
            <a:pPr marL="171450" indent="-171450">
              <a:lnSpc>
                <a:spcPct val="130000"/>
              </a:lnSpc>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模型可解释性较差，因为流形空间中潜变量共同决定了最终的决策，因此也无法显式实现在潜变量空间通过</a:t>
            </a:r>
            <a:r>
              <a:rPr lang="zh-CN" altLang="en-US" sz="1050" b="1" dirty="0" smtClean="0">
                <a:solidFill>
                  <a:srgbClr val="FF0000"/>
                </a:solidFill>
                <a:latin typeface="华文楷体" panose="02010600040101010101" pitchFamily="2" charset="-122"/>
                <a:ea typeface="华文楷体" panose="02010600040101010101" pitchFamily="2" charset="-122"/>
              </a:rPr>
              <a:t>部分修改潜变量</a:t>
            </a:r>
            <a:r>
              <a:rPr lang="zh-CN" altLang="en-US" sz="1050" dirty="0" smtClean="0">
                <a:latin typeface="华文楷体" panose="02010600040101010101" pitchFamily="2" charset="-122"/>
                <a:ea typeface="华文楷体" panose="02010600040101010101" pitchFamily="2" charset="-122"/>
              </a:rPr>
              <a:t>来影响最终的决策过程。</a:t>
            </a:r>
            <a:endParaRPr lang="en-US" altLang="zh-CN" sz="1050" dirty="0">
              <a:latin typeface="华文楷体" panose="02010600040101010101" pitchFamily="2" charset="-122"/>
              <a:ea typeface="华文楷体" panose="02010600040101010101" pitchFamily="2" charset="-122"/>
            </a:endParaRPr>
          </a:p>
        </p:txBody>
      </p:sp>
      <p:sp>
        <p:nvSpPr>
          <p:cNvPr id="7" name="矩形 6"/>
          <p:cNvSpPr/>
          <p:nvPr/>
        </p:nvSpPr>
        <p:spPr>
          <a:xfrm>
            <a:off x="130175" y="3767214"/>
            <a:ext cx="3241675" cy="654025"/>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ü"/>
              <a:defRPr/>
            </a:pPr>
            <a:r>
              <a:rPr lang="zh-CN" altLang="en-US" sz="1050" dirty="0">
                <a:latin typeface="华文楷体" panose="02010600040101010101" pitchFamily="2" charset="-122"/>
                <a:ea typeface="华文楷体" panose="02010600040101010101" pitchFamily="2" charset="-122"/>
              </a:rPr>
              <a:t>因此，</a:t>
            </a:r>
            <a:r>
              <a:rPr lang="zh-CN" altLang="en-US" sz="1050" dirty="0" smtClean="0">
                <a:latin typeface="华文楷体" panose="02010600040101010101" pitchFamily="2" charset="-122"/>
                <a:ea typeface="华文楷体" panose="02010600040101010101" pitchFamily="2" charset="-122"/>
              </a:rPr>
              <a:t>设计</a:t>
            </a:r>
            <a:r>
              <a:rPr lang="en-US" altLang="zh-CN" sz="1050" b="1" dirty="0" smtClean="0">
                <a:solidFill>
                  <a:srgbClr val="FF0000"/>
                </a:solidFill>
                <a:latin typeface="华文楷体" panose="02010600040101010101" pitchFamily="2" charset="-122"/>
                <a:ea typeface="华文楷体" panose="02010600040101010101" pitchFamily="2" charset="-122"/>
              </a:rPr>
              <a:t>Attention</a:t>
            </a:r>
            <a:r>
              <a:rPr lang="zh-CN" altLang="en-US" sz="1050" b="1" dirty="0" smtClean="0">
                <a:solidFill>
                  <a:srgbClr val="FF0000"/>
                </a:solidFill>
                <a:latin typeface="华文楷体" panose="02010600040101010101" pitchFamily="2" charset="-122"/>
                <a:ea typeface="华文楷体" panose="02010600040101010101" pitchFamily="2" charset="-122"/>
              </a:rPr>
              <a:t>机制</a:t>
            </a:r>
            <a:r>
              <a:rPr lang="zh-CN" altLang="en-US" sz="1050" dirty="0" smtClean="0">
                <a:latin typeface="华文楷体" panose="02010600040101010101" pitchFamily="2" charset="-122"/>
                <a:ea typeface="华文楷体" panose="02010600040101010101" pitchFamily="2" charset="-122"/>
              </a:rPr>
              <a:t>来实现对信息的选择，采用</a:t>
            </a:r>
            <a:r>
              <a:rPr lang="en-US" altLang="zh-CN" sz="1050" b="1" dirty="0" smtClean="0">
                <a:solidFill>
                  <a:srgbClr val="FF0000"/>
                </a:solidFill>
                <a:latin typeface="华文楷体" panose="02010600040101010101" pitchFamily="2" charset="-122"/>
                <a:ea typeface="华文楷体" panose="02010600040101010101" pitchFamily="2" charset="-122"/>
              </a:rPr>
              <a:t>Recurrent Neural Network</a:t>
            </a:r>
            <a:r>
              <a:rPr lang="zh-CN" altLang="en-US" sz="1050" dirty="0" smtClean="0">
                <a:latin typeface="华文楷体" panose="02010600040101010101" pitchFamily="2" charset="-122"/>
                <a:ea typeface="华文楷体" panose="02010600040101010101" pitchFamily="2" charset="-122"/>
              </a:rPr>
              <a:t>来实现多步决策过程</a:t>
            </a:r>
            <a:endParaRPr lang="en-US" altLang="zh-CN" sz="1050" dirty="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a:t>
            </a:r>
            <a:r>
              <a:rPr lang="en-US" altLang="zh-CN" sz="1050" dirty="0" smtClean="0">
                <a:latin typeface="华文楷体" panose="02010600040101010101" pitchFamily="2" charset="-122"/>
                <a:ea typeface="华文楷体" panose="02010600040101010101" pitchFamily="2" charset="-122"/>
              </a:rPr>
              <a:t> Recurrent </a:t>
            </a:r>
            <a:r>
              <a:rPr lang="en-US" altLang="zh-CN" sz="1050" dirty="0">
                <a:latin typeface="华文楷体" panose="02010600040101010101" pitchFamily="2" charset="-122"/>
                <a:ea typeface="华文楷体" panose="02010600040101010101" pitchFamily="2" charset="-122"/>
              </a:rPr>
              <a:t>Attention </a:t>
            </a:r>
            <a:r>
              <a:rPr lang="en-US" altLang="zh-CN" sz="1050" dirty="0" smtClean="0">
                <a:latin typeface="华文楷体" panose="02010600040101010101" pitchFamily="2" charset="-122"/>
                <a:ea typeface="华文楷体" panose="02010600040101010101" pitchFamily="2" charset="-122"/>
              </a:rPr>
              <a:t>GAN, </a:t>
            </a:r>
            <a:r>
              <a:rPr lang="zh-CN" altLang="en-US" sz="1050" dirty="0" smtClean="0">
                <a:latin typeface="华文楷体" panose="02010600040101010101" pitchFamily="2" charset="-122"/>
                <a:ea typeface="华文楷体" panose="02010600040101010101" pitchFamily="2" charset="-122"/>
              </a:rPr>
              <a:t>即</a:t>
            </a:r>
            <a:r>
              <a:rPr lang="en-US" altLang="zh-CN" sz="1050" dirty="0" smtClean="0">
                <a:solidFill>
                  <a:srgbClr val="FF0000"/>
                </a:solidFill>
                <a:latin typeface="华文楷体" panose="02010600040101010101" pitchFamily="2" charset="-122"/>
                <a:ea typeface="华文楷体" panose="02010600040101010101" pitchFamily="2" charset="-122"/>
              </a:rPr>
              <a:t>RA</a:t>
            </a:r>
            <a:r>
              <a:rPr lang="en-US" altLang="zh-CN" sz="1050" b="1" dirty="0" smtClean="0">
                <a:solidFill>
                  <a:srgbClr val="FF0000"/>
                </a:solidFill>
                <a:latin typeface="华文楷体" panose="02010600040101010101" pitchFamily="2" charset="-122"/>
                <a:ea typeface="华文楷体" panose="02010600040101010101" pitchFamily="2" charset="-122"/>
              </a:rPr>
              <a:t>GAN</a:t>
            </a:r>
            <a:endParaRPr lang="en-US" altLang="zh-CN" sz="1050" b="1" dirty="0">
              <a:solidFill>
                <a:srgbClr val="FF0000"/>
              </a:solidFill>
              <a:latin typeface="华文楷体" panose="02010600040101010101" pitchFamily="2" charset="-122"/>
              <a:ea typeface="华文楷体" panose="02010600040101010101" pitchFamily="2" charset="-122"/>
            </a:endParaRPr>
          </a:p>
        </p:txBody>
      </p:sp>
      <p:sp>
        <p:nvSpPr>
          <p:cNvPr id="8" name="矩形 7"/>
          <p:cNvSpPr/>
          <p:nvPr/>
        </p:nvSpPr>
        <p:spPr>
          <a:xfrm>
            <a:off x="68263" y="3460177"/>
            <a:ext cx="1655763"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研究目标</a:t>
            </a:r>
          </a:p>
        </p:txBody>
      </p:sp>
      <p:cxnSp>
        <p:nvCxnSpPr>
          <p:cNvPr id="17" name="直接箭头连接符 16"/>
          <p:cNvCxnSpPr/>
          <p:nvPr/>
        </p:nvCxnSpPr>
        <p:spPr>
          <a:xfrm>
            <a:off x="7632700" y="1422400"/>
            <a:ext cx="547191" cy="1495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681234" y="1571951"/>
            <a:ext cx="1502334" cy="246221"/>
          </a:xfrm>
          <a:prstGeom prst="rect">
            <a:avLst/>
          </a:prstGeom>
        </p:spPr>
        <p:txBody>
          <a:bodyPr wrap="none">
            <a:spAutoFit/>
          </a:bodyPr>
          <a:lstStyle/>
          <a:p>
            <a:r>
              <a:rPr lang="en-US" altLang="zh-CN" sz="1000" b="1" dirty="0" smtClean="0">
                <a:solidFill>
                  <a:srgbClr val="FF0000"/>
                </a:solidFill>
              </a:rPr>
              <a:t>Multi-step </a:t>
            </a:r>
            <a:r>
              <a:rPr lang="en-US" altLang="zh-CN" sz="1000" b="1" dirty="0">
                <a:solidFill>
                  <a:srgbClr val="FF0000"/>
                </a:solidFill>
                <a:latin typeface="+mj-ea"/>
              </a:rPr>
              <a:t>Reasoning</a:t>
            </a:r>
            <a:endParaRPr lang="zh-CN" altLang="en-US" sz="1000" b="1" dirty="0">
              <a:solidFill>
                <a:srgbClr val="FF0000"/>
              </a:solidFill>
              <a:latin typeface="+mj-ea"/>
            </a:endParaRPr>
          </a:p>
        </p:txBody>
      </p:sp>
      <p:grpSp>
        <p:nvGrpSpPr>
          <p:cNvPr id="25" name="组合 24"/>
          <p:cNvGrpSpPr>
            <a:grpSpLocks/>
          </p:cNvGrpSpPr>
          <p:nvPr/>
        </p:nvGrpSpPr>
        <p:grpSpPr bwMode="auto">
          <a:xfrm>
            <a:off x="0" y="831948"/>
            <a:ext cx="9140825" cy="58738"/>
            <a:chOff x="0" y="942975"/>
            <a:chExt cx="9140825" cy="58403"/>
          </a:xfrm>
        </p:grpSpPr>
        <p:cxnSp>
          <p:nvCxnSpPr>
            <p:cNvPr id="26" name="直接连接符 25"/>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28" name="矩形 27"/>
          <p:cNvSpPr/>
          <p:nvPr/>
        </p:nvSpPr>
        <p:spPr>
          <a:xfrm>
            <a:off x="-8259" y="533316"/>
            <a:ext cx="1454244"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RAGAN</a:t>
            </a:r>
            <a:r>
              <a:rPr lang="zh-CN" altLang="en-US" sz="1050" b="1" dirty="0" smtClean="0">
                <a:solidFill>
                  <a:srgbClr val="BF1313"/>
                </a:solidFill>
                <a:latin typeface="Times New Roman" panose="02020603050405020304" pitchFamily="18" charset="0"/>
                <a:ea typeface="华文楷体" panose="02010600040101010101" pitchFamily="2" charset="-122"/>
              </a:rPr>
              <a:t>的模型描述</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Tree>
    <p:extLst>
      <p:ext uri="{BB962C8B-B14F-4D97-AF65-F5344CB8AC3E}">
        <p14:creationId xmlns:p14="http://schemas.microsoft.com/office/powerpoint/2010/main" val="250209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rgbClr val="C00000"/>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C00000"/>
                  </a:solidFill>
                  <a:latin typeface="华文楷体" panose="02010600040101010101" pitchFamily="2" charset="-122"/>
                  <a:ea typeface="华文楷体" panose="02010600040101010101" pitchFamily="2" charset="-122"/>
                </a:rPr>
                <a:t>1</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638533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36" y="3069094"/>
            <a:ext cx="4140000" cy="2070000"/>
          </a:xfrm>
          <a:prstGeom prst="rect">
            <a:avLst/>
          </a:prstGeom>
        </p:spPr>
      </p:pic>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3342582"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a:t>
            </a:r>
            <a:r>
              <a:rPr lang="zh-CN" altLang="en-US" sz="1050" b="1" dirty="0">
                <a:solidFill>
                  <a:srgbClr val="BF1313"/>
                </a:solidFill>
                <a:latin typeface="Times New Roman" panose="02020603050405020304" pitchFamily="18" charset="0"/>
                <a:ea typeface="华文楷体" panose="02010600040101010101" pitchFamily="2" charset="-122"/>
              </a:rPr>
              <a:t>基于</a:t>
            </a:r>
            <a:r>
              <a:rPr lang="en-US" altLang="zh-CN" sz="1050" b="1" dirty="0" smtClean="0">
                <a:solidFill>
                  <a:srgbClr val="BF1313"/>
                </a:solidFill>
                <a:latin typeface="Times New Roman" panose="02020603050405020304" pitchFamily="18" charset="0"/>
                <a:ea typeface="华文楷体" panose="02010600040101010101" pitchFamily="2" charset="-122"/>
              </a:rPr>
              <a:t>Distributed Attention </a:t>
            </a:r>
            <a:r>
              <a:rPr lang="zh-CN" altLang="en-US" sz="1050" b="1" dirty="0" smtClean="0">
                <a:solidFill>
                  <a:srgbClr val="BF1313"/>
                </a:solidFill>
                <a:latin typeface="Times New Roman" panose="02020603050405020304" pitchFamily="18" charset="0"/>
                <a:ea typeface="华文楷体" panose="02010600040101010101" pitchFamily="2" charset="-122"/>
              </a:rPr>
              <a:t>机制的感知器与写入模型</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962845680"/>
              </p:ext>
            </p:extLst>
          </p:nvPr>
        </p:nvGraphicFramePr>
        <p:xfrm>
          <a:off x="619654" y="1042540"/>
          <a:ext cx="2895600" cy="254000"/>
        </p:xfrm>
        <a:graphic>
          <a:graphicData uri="http://schemas.openxmlformats.org/presentationml/2006/ole">
            <mc:AlternateContent xmlns:mc="http://schemas.openxmlformats.org/markup-compatibility/2006">
              <mc:Choice xmlns:v="urn:schemas-microsoft-com:vml" Requires="v">
                <p:oleObj spid="_x0000_s59723" name="Equation" r:id="rId4" imgW="2895480" imgH="253800" progId="Equation.DSMT4">
                  <p:embed/>
                </p:oleObj>
              </mc:Choice>
              <mc:Fallback>
                <p:oleObj name="Equation" r:id="rId4" imgW="2895480" imgH="253800" progId="Equation.DSMT4">
                  <p:embed/>
                  <p:pic>
                    <p:nvPicPr>
                      <p:cNvPr id="0" name=""/>
                      <p:cNvPicPr/>
                      <p:nvPr/>
                    </p:nvPicPr>
                    <p:blipFill>
                      <a:blip r:embed="rId5"/>
                      <a:stretch>
                        <a:fillRect/>
                      </a:stretch>
                    </p:blipFill>
                    <p:spPr>
                      <a:xfrm>
                        <a:off x="619654" y="1042540"/>
                        <a:ext cx="2895600" cy="2540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10712056"/>
              </p:ext>
            </p:extLst>
          </p:nvPr>
        </p:nvGraphicFramePr>
        <p:xfrm>
          <a:off x="1146704" y="1664116"/>
          <a:ext cx="1879600" cy="254000"/>
        </p:xfrm>
        <a:graphic>
          <a:graphicData uri="http://schemas.openxmlformats.org/presentationml/2006/ole">
            <mc:AlternateContent xmlns:mc="http://schemas.openxmlformats.org/markup-compatibility/2006">
              <mc:Choice xmlns:v="urn:schemas-microsoft-com:vml" Requires="v">
                <p:oleObj spid="_x0000_s59724" name="Equation" r:id="rId6" imgW="1879560" imgH="253800" progId="Equation.DSMT4">
                  <p:embed/>
                </p:oleObj>
              </mc:Choice>
              <mc:Fallback>
                <p:oleObj name="Equation" r:id="rId6" imgW="1879560" imgH="253800" progId="Equation.DSMT4">
                  <p:embed/>
                  <p:pic>
                    <p:nvPicPr>
                      <p:cNvPr id="0" name=""/>
                      <p:cNvPicPr/>
                      <p:nvPr/>
                    </p:nvPicPr>
                    <p:blipFill>
                      <a:blip r:embed="rId7"/>
                      <a:stretch>
                        <a:fillRect/>
                      </a:stretch>
                    </p:blipFill>
                    <p:spPr>
                      <a:xfrm>
                        <a:off x="1146704" y="1664116"/>
                        <a:ext cx="1879600" cy="254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225135013"/>
              </p:ext>
            </p:extLst>
          </p:nvPr>
        </p:nvGraphicFramePr>
        <p:xfrm>
          <a:off x="1146704" y="2244080"/>
          <a:ext cx="1841500" cy="469900"/>
        </p:xfrm>
        <a:graphic>
          <a:graphicData uri="http://schemas.openxmlformats.org/presentationml/2006/ole">
            <mc:AlternateContent xmlns:mc="http://schemas.openxmlformats.org/markup-compatibility/2006">
              <mc:Choice xmlns:v="urn:schemas-microsoft-com:vml" Requires="v">
                <p:oleObj spid="_x0000_s59725" name="Equation" r:id="rId8" imgW="1841400" imgH="469800" progId="Equation.DSMT4">
                  <p:embed/>
                </p:oleObj>
              </mc:Choice>
              <mc:Fallback>
                <p:oleObj name="Equation" r:id="rId8" imgW="1841400" imgH="469800" progId="Equation.DSMT4">
                  <p:embed/>
                  <p:pic>
                    <p:nvPicPr>
                      <p:cNvPr id="0" name=""/>
                      <p:cNvPicPr/>
                      <p:nvPr/>
                    </p:nvPicPr>
                    <p:blipFill>
                      <a:blip r:embed="rId9"/>
                      <a:stretch>
                        <a:fillRect/>
                      </a:stretch>
                    </p:blipFill>
                    <p:spPr>
                      <a:xfrm>
                        <a:off x="1146704" y="2244080"/>
                        <a:ext cx="1841500" cy="4699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144757319"/>
              </p:ext>
            </p:extLst>
          </p:nvPr>
        </p:nvGraphicFramePr>
        <p:xfrm>
          <a:off x="5117457" y="861317"/>
          <a:ext cx="1892300" cy="762000"/>
        </p:xfrm>
        <a:graphic>
          <a:graphicData uri="http://schemas.openxmlformats.org/presentationml/2006/ole">
            <mc:AlternateContent xmlns:mc="http://schemas.openxmlformats.org/markup-compatibility/2006">
              <mc:Choice xmlns:v="urn:schemas-microsoft-com:vml" Requires="v">
                <p:oleObj spid="_x0000_s59726" name="Equation" r:id="rId10" imgW="1892160" imgH="761760" progId="Equation.DSMT4">
                  <p:embed/>
                </p:oleObj>
              </mc:Choice>
              <mc:Fallback>
                <p:oleObj name="Equation" r:id="rId10" imgW="1892160" imgH="761760" progId="Equation.DSMT4">
                  <p:embed/>
                  <p:pic>
                    <p:nvPicPr>
                      <p:cNvPr id="0" name=""/>
                      <p:cNvPicPr/>
                      <p:nvPr/>
                    </p:nvPicPr>
                    <p:blipFill>
                      <a:blip r:embed="rId11"/>
                      <a:stretch>
                        <a:fillRect/>
                      </a:stretch>
                    </p:blipFill>
                    <p:spPr>
                      <a:xfrm>
                        <a:off x="5117457" y="861317"/>
                        <a:ext cx="1892300" cy="762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661922866"/>
              </p:ext>
            </p:extLst>
          </p:nvPr>
        </p:nvGraphicFramePr>
        <p:xfrm>
          <a:off x="5117457" y="2008981"/>
          <a:ext cx="1993900" cy="254000"/>
        </p:xfrm>
        <a:graphic>
          <a:graphicData uri="http://schemas.openxmlformats.org/presentationml/2006/ole">
            <mc:AlternateContent xmlns:mc="http://schemas.openxmlformats.org/markup-compatibility/2006">
              <mc:Choice xmlns:v="urn:schemas-microsoft-com:vml" Requires="v">
                <p:oleObj spid="_x0000_s59727" name="Equation" r:id="rId12" imgW="1993680" imgH="253800" progId="Equation.DSMT4">
                  <p:embed/>
                </p:oleObj>
              </mc:Choice>
              <mc:Fallback>
                <p:oleObj name="Equation" r:id="rId12" imgW="1993680" imgH="253800" progId="Equation.DSMT4">
                  <p:embed/>
                  <p:pic>
                    <p:nvPicPr>
                      <p:cNvPr id="0" name=""/>
                      <p:cNvPicPr/>
                      <p:nvPr/>
                    </p:nvPicPr>
                    <p:blipFill>
                      <a:blip r:embed="rId13"/>
                      <a:stretch>
                        <a:fillRect/>
                      </a:stretch>
                    </p:blipFill>
                    <p:spPr>
                      <a:xfrm>
                        <a:off x="5117457" y="2008981"/>
                        <a:ext cx="1993900" cy="2540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593180465"/>
              </p:ext>
            </p:extLst>
          </p:nvPr>
        </p:nvGraphicFramePr>
        <p:xfrm>
          <a:off x="5117457" y="2334906"/>
          <a:ext cx="876300" cy="254000"/>
        </p:xfrm>
        <a:graphic>
          <a:graphicData uri="http://schemas.openxmlformats.org/presentationml/2006/ole">
            <mc:AlternateContent xmlns:mc="http://schemas.openxmlformats.org/markup-compatibility/2006">
              <mc:Choice xmlns:v="urn:schemas-microsoft-com:vml" Requires="v">
                <p:oleObj spid="_x0000_s59728" name="Equation" r:id="rId14" imgW="876240" imgH="253800" progId="Equation.DSMT4">
                  <p:embed/>
                </p:oleObj>
              </mc:Choice>
              <mc:Fallback>
                <p:oleObj name="Equation" r:id="rId14" imgW="876240" imgH="253800" progId="Equation.DSMT4">
                  <p:embed/>
                  <p:pic>
                    <p:nvPicPr>
                      <p:cNvPr id="0" name=""/>
                      <p:cNvPicPr/>
                      <p:nvPr/>
                    </p:nvPicPr>
                    <p:blipFill>
                      <a:blip r:embed="rId15"/>
                      <a:stretch>
                        <a:fillRect/>
                      </a:stretch>
                    </p:blipFill>
                    <p:spPr>
                      <a:xfrm>
                        <a:off x="5117457" y="2334906"/>
                        <a:ext cx="876300" cy="2540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738161549"/>
              </p:ext>
            </p:extLst>
          </p:nvPr>
        </p:nvGraphicFramePr>
        <p:xfrm>
          <a:off x="5117457" y="2571749"/>
          <a:ext cx="1384300" cy="457200"/>
        </p:xfrm>
        <a:graphic>
          <a:graphicData uri="http://schemas.openxmlformats.org/presentationml/2006/ole">
            <mc:AlternateContent xmlns:mc="http://schemas.openxmlformats.org/markup-compatibility/2006">
              <mc:Choice xmlns:v="urn:schemas-microsoft-com:vml" Requires="v">
                <p:oleObj spid="_x0000_s59729" name="Equation" r:id="rId16" imgW="1384200" imgH="457200" progId="Equation.DSMT4">
                  <p:embed/>
                </p:oleObj>
              </mc:Choice>
              <mc:Fallback>
                <p:oleObj name="Equation" r:id="rId16" imgW="1384200" imgH="457200" progId="Equation.DSMT4">
                  <p:embed/>
                  <p:pic>
                    <p:nvPicPr>
                      <p:cNvPr id="0" name=""/>
                      <p:cNvPicPr/>
                      <p:nvPr/>
                    </p:nvPicPr>
                    <p:blipFill>
                      <a:blip r:embed="rId17"/>
                      <a:stretch>
                        <a:fillRect/>
                      </a:stretch>
                    </p:blipFill>
                    <p:spPr>
                      <a:xfrm>
                        <a:off x="5117457" y="2571749"/>
                        <a:ext cx="1384300" cy="457200"/>
                      </a:xfrm>
                      <a:prstGeom prst="rect">
                        <a:avLst/>
                      </a:prstGeom>
                    </p:spPr>
                  </p:pic>
                </p:oleObj>
              </mc:Fallback>
            </mc:AlternateContent>
          </a:graphicData>
        </a:graphic>
      </p:graphicFrame>
      <p:pic>
        <p:nvPicPr>
          <p:cNvPr id="16" name="图片 1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97003" y="3077015"/>
            <a:ext cx="4140000" cy="2070000"/>
          </a:xfrm>
          <a:prstGeom prst="rect">
            <a:avLst/>
          </a:prstGeom>
        </p:spPr>
      </p:pic>
      <p:sp>
        <p:nvSpPr>
          <p:cNvPr id="18" name="文本框 17"/>
          <p:cNvSpPr txBox="1"/>
          <p:nvPr/>
        </p:nvSpPr>
        <p:spPr>
          <a:xfrm>
            <a:off x="0" y="1002245"/>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定义</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19" name="文本框 18"/>
          <p:cNvSpPr txBox="1"/>
          <p:nvPr/>
        </p:nvSpPr>
        <p:spPr>
          <a:xfrm>
            <a:off x="0" y="1370016"/>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a:solidFill>
                  <a:srgbClr val="C00000"/>
                </a:solidFill>
                <a:latin typeface="华文楷体" panose="02010600040101010101" pitchFamily="2" charset="-122"/>
                <a:ea typeface="华文楷体" panose="02010600040101010101" pitchFamily="2" charset="-122"/>
                <a:sym typeface="Arial" pitchFamily="34" charset="0"/>
              </a:rPr>
              <a:t>参数</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化</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DA</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机制参数：</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0" name="文本框 19"/>
          <p:cNvSpPr txBox="1"/>
          <p:nvPr/>
        </p:nvSpPr>
        <p:spPr>
          <a:xfrm>
            <a:off x="12378" y="1912675"/>
            <a:ext cx="1885951" cy="299506"/>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计算分布位置与</a:t>
            </a:r>
            <a:r>
              <a:rPr lang="en-US" altLang="zh-CN" sz="1050" b="1" dirty="0" smtClean="0">
                <a:solidFill>
                  <a:srgbClr val="C00000"/>
                </a:solidFill>
                <a:latin typeface="华文楷体" panose="02010600040101010101" pitchFamily="2" charset="-122"/>
                <a:ea typeface="华文楷体" panose="02010600040101010101" pitchFamily="2" charset="-122"/>
                <a:sym typeface="Arial" pitchFamily="34" charset="0"/>
              </a:rPr>
              <a:t>FBM</a:t>
            </a: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矩阵：</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sp>
        <p:nvSpPr>
          <p:cNvPr id="23" name="文本框 22"/>
          <p:cNvSpPr txBox="1"/>
          <p:nvPr/>
        </p:nvSpPr>
        <p:spPr>
          <a:xfrm>
            <a:off x="4204236" y="1695242"/>
            <a:ext cx="1335497" cy="318549"/>
          </a:xfrm>
          <a:prstGeom prst="rect">
            <a:avLst/>
          </a:prstGeom>
          <a:noFill/>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Arial" panose="020B0604020202020204" pitchFamily="34" charset="0"/>
              <a:buChar char="•"/>
              <a:defRPr/>
            </a:pPr>
            <a:r>
              <a:rPr lang="zh-CN" altLang="en-US" sz="1050" b="1" dirty="0" smtClean="0">
                <a:solidFill>
                  <a:srgbClr val="C00000"/>
                </a:solidFill>
                <a:latin typeface="华文楷体" panose="02010600040101010101" pitchFamily="2" charset="-122"/>
                <a:ea typeface="华文楷体" panose="02010600040101010101" pitchFamily="2" charset="-122"/>
                <a:sym typeface="Arial" pitchFamily="34" charset="0"/>
              </a:rPr>
              <a:t>写入与读取操作：</a:t>
            </a:r>
            <a:endParaRPr lang="en-US" altLang="zh-CN" sz="1050" b="1" dirty="0">
              <a:solidFill>
                <a:srgbClr val="C00000"/>
              </a:solidFill>
              <a:latin typeface="华文楷体" panose="02010600040101010101" pitchFamily="2" charset="-122"/>
              <a:ea typeface="华文楷体" panose="02010600040101010101" pitchFamily="2" charset="-122"/>
              <a:sym typeface="Arial" pitchFamily="34" charset="0"/>
            </a:endParaRPr>
          </a:p>
        </p:txBody>
      </p:sp>
      <p:cxnSp>
        <p:nvCxnSpPr>
          <p:cNvPr id="27" name="直接连接符 26"/>
          <p:cNvCxnSpPr/>
          <p:nvPr/>
        </p:nvCxnSpPr>
        <p:spPr>
          <a:xfrm>
            <a:off x="64236" y="3051721"/>
            <a:ext cx="9076589"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9" name="对象 28"/>
          <p:cNvGraphicFramePr>
            <a:graphicFrameLocks noChangeAspect="1"/>
          </p:cNvGraphicFramePr>
          <p:nvPr>
            <p:extLst>
              <p:ext uri="{D42A27DB-BD31-4B8C-83A1-F6EECF244321}">
                <p14:modId xmlns:p14="http://schemas.microsoft.com/office/powerpoint/2010/main" val="2316397119"/>
              </p:ext>
            </p:extLst>
          </p:nvPr>
        </p:nvGraphicFramePr>
        <p:xfrm>
          <a:off x="862932" y="2768550"/>
          <a:ext cx="1600200" cy="228600"/>
        </p:xfrm>
        <a:graphic>
          <a:graphicData uri="http://schemas.openxmlformats.org/presentationml/2006/ole">
            <mc:AlternateContent xmlns:mc="http://schemas.openxmlformats.org/markup-compatibility/2006">
              <mc:Choice xmlns:v="urn:schemas-microsoft-com:vml" Requires="v">
                <p:oleObj spid="_x0000_s59730" name="Equation" r:id="rId19" imgW="1600200" imgH="228600" progId="Equation.DSMT4">
                  <p:embed/>
                </p:oleObj>
              </mc:Choice>
              <mc:Fallback>
                <p:oleObj name="Equation" r:id="rId19" imgW="1600200" imgH="228600" progId="Equation.DSMT4">
                  <p:embed/>
                  <p:pic>
                    <p:nvPicPr>
                      <p:cNvPr id="0" name=""/>
                      <p:cNvPicPr/>
                      <p:nvPr/>
                    </p:nvPicPr>
                    <p:blipFill>
                      <a:blip r:embed="rId20"/>
                      <a:stretch>
                        <a:fillRect/>
                      </a:stretch>
                    </p:blipFill>
                    <p:spPr>
                      <a:xfrm>
                        <a:off x="862932" y="2768550"/>
                        <a:ext cx="1600200" cy="228600"/>
                      </a:xfrm>
                      <a:prstGeom prst="rect">
                        <a:avLst/>
                      </a:prstGeom>
                    </p:spPr>
                  </p:pic>
                </p:oleObj>
              </mc:Fallback>
            </mc:AlternateContent>
          </a:graphicData>
        </a:graphic>
      </p:graphicFrame>
      <p:cxnSp>
        <p:nvCxnSpPr>
          <p:cNvPr id="12" name="直接连接符 11"/>
          <p:cNvCxnSpPr/>
          <p:nvPr/>
        </p:nvCxnSpPr>
        <p:spPr>
          <a:xfrm flipV="1">
            <a:off x="1225550"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186055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154305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18440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314960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345440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854700"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48970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17220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81355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777875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8083551" y="3276600"/>
            <a:ext cx="0" cy="166370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473200" y="2248985"/>
            <a:ext cx="1654176" cy="45099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endCxn id="22" idx="3"/>
          </p:cNvCxnSpPr>
          <p:nvPr/>
        </p:nvCxnSpPr>
        <p:spPr>
          <a:xfrm flipH="1" flipV="1">
            <a:off x="3127376" y="2474485"/>
            <a:ext cx="387878" cy="1713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321315" y="2653173"/>
            <a:ext cx="1435100" cy="253916"/>
          </a:xfrm>
          <a:prstGeom prst="rect">
            <a:avLst/>
          </a:prstGeom>
          <a:noFill/>
        </p:spPr>
        <p:txBody>
          <a:bodyPr wrap="square" rtlCol="0">
            <a:spAutoFit/>
          </a:bodyPr>
          <a:lstStyle/>
          <a:p>
            <a:r>
              <a:rPr lang="zh-CN" altLang="en-US" sz="1050" dirty="0" smtClean="0">
                <a:solidFill>
                  <a:srgbClr val="FF0000"/>
                </a:solidFill>
                <a:latin typeface="华文楷体" panose="02010600040101010101" pitchFamily="2" charset="-122"/>
                <a:ea typeface="华文楷体" panose="02010600040101010101" pitchFamily="2" charset="-122"/>
              </a:rPr>
              <a:t>决定注意力分布位置</a:t>
            </a:r>
          </a:p>
        </p:txBody>
      </p:sp>
      <p:sp>
        <p:nvSpPr>
          <p:cNvPr id="47" name="矩形 46"/>
          <p:cNvSpPr/>
          <p:nvPr/>
        </p:nvSpPr>
        <p:spPr>
          <a:xfrm>
            <a:off x="5082212" y="1054273"/>
            <a:ext cx="635643" cy="51466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3728480" y="1329035"/>
            <a:ext cx="1435100" cy="253916"/>
          </a:xfrm>
          <a:prstGeom prst="rect">
            <a:avLst/>
          </a:prstGeom>
          <a:noFill/>
        </p:spPr>
        <p:txBody>
          <a:bodyPr wrap="square" rtlCol="0">
            <a:spAutoFit/>
          </a:bodyPr>
          <a:lstStyle/>
          <a:p>
            <a:r>
              <a:rPr lang="zh-CN" altLang="en-US" sz="1050" dirty="0" smtClean="0">
                <a:solidFill>
                  <a:srgbClr val="FF0000"/>
                </a:solidFill>
                <a:latin typeface="华文楷体" panose="02010600040101010101" pitchFamily="2" charset="-122"/>
                <a:ea typeface="华文楷体" panose="02010600040101010101" pitchFamily="2" charset="-122"/>
              </a:rPr>
              <a:t>计算高斯核分布</a:t>
            </a:r>
          </a:p>
        </p:txBody>
      </p:sp>
      <p:cxnSp>
        <p:nvCxnSpPr>
          <p:cNvPr id="49" name="直接箭头连接符 48"/>
          <p:cNvCxnSpPr/>
          <p:nvPr/>
        </p:nvCxnSpPr>
        <p:spPr>
          <a:xfrm flipV="1">
            <a:off x="4602530" y="1263465"/>
            <a:ext cx="466302" cy="10655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729663" y="3228104"/>
            <a:ext cx="1352549" cy="474882"/>
            <a:chOff x="2107144" y="2729623"/>
            <a:chExt cx="2102906" cy="1010527"/>
          </a:xfrm>
        </p:grpSpPr>
        <p:sp>
          <p:nvSpPr>
            <p:cNvPr id="52" name="矩形 51"/>
            <p:cNvSpPr/>
            <p:nvPr/>
          </p:nvSpPr>
          <p:spPr>
            <a:xfrm>
              <a:off x="2108201" y="2729623"/>
              <a:ext cx="2101849" cy="1010527"/>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2107144" y="2819540"/>
                  <a:ext cx="2102905" cy="884161"/>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当</a:t>
                  </a:r>
                  <a14:m>
                    <m:oMath xmlns:m="http://schemas.openxmlformats.org/officeDocument/2006/math">
                      <m:r>
                        <a:rPr lang="zh-CN" altLang="en-US" sz="1050" i="1" smtClean="0">
                          <a:latin typeface="Cambria Math" panose="02040503050406030204" pitchFamily="18" charset="0"/>
                          <a:ea typeface="华文楷体" panose="02010600040101010101" pitchFamily="2" charset="-122"/>
                        </a:rPr>
                        <m:t>𝜎</m:t>
                      </m:r>
                    </m:oMath>
                  </a14:m>
                  <a:r>
                    <a:rPr lang="zh-CN" altLang="en-US" sz="1050" dirty="0" smtClean="0">
                      <a:latin typeface="华文楷体" panose="02010600040101010101" pitchFamily="2" charset="-122"/>
                      <a:ea typeface="华文楷体" panose="02010600040101010101" pitchFamily="2" charset="-122"/>
                    </a:rPr>
                    <a:t>值较小时，</a:t>
                  </a:r>
                  <a:r>
                    <a:rPr lang="en-US" altLang="zh-CN" sz="1050" dirty="0" smtClean="0">
                      <a:latin typeface="华文楷体" panose="02010600040101010101" pitchFamily="2" charset="-122"/>
                      <a:ea typeface="华文楷体" panose="02010600040101010101" pitchFamily="2" charset="-122"/>
                    </a:rPr>
                    <a:t>DA</a:t>
                  </a:r>
                  <a:r>
                    <a:rPr lang="zh-CN" altLang="en-US" sz="1050" dirty="0" smtClean="0">
                      <a:latin typeface="华文楷体" panose="02010600040101010101" pitchFamily="2" charset="-122"/>
                      <a:ea typeface="华文楷体" panose="02010600040101010101" pitchFamily="2" charset="-122"/>
                    </a:rPr>
                    <a:t>机制分布更加集中</a:t>
                  </a:r>
                  <a:endParaRPr lang="zh-CN" altLang="en-US" sz="1050" dirty="0">
                    <a:latin typeface="华文楷体" panose="02010600040101010101" pitchFamily="2" charset="-122"/>
                    <a:ea typeface="华文楷体" panose="02010600040101010101" pitchFamily="2" charset="-122"/>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2107144" y="2819540"/>
                  <a:ext cx="2102905" cy="884161"/>
                </a:xfrm>
                <a:prstGeom prst="rect">
                  <a:avLst/>
                </a:prstGeom>
                <a:blipFill rotWithShape="0">
                  <a:blip r:embed="rId21"/>
                  <a:stretch>
                    <a:fillRect b="-5797"/>
                  </a:stretch>
                </a:blipFill>
              </p:spPr>
              <p:txBody>
                <a:bodyPr/>
                <a:lstStyle/>
                <a:p>
                  <a:r>
                    <a:rPr lang="zh-CN" altLang="en-US">
                      <a:noFill/>
                    </a:rPr>
                    <a:t> </a:t>
                  </a:r>
                </a:p>
              </p:txBody>
            </p:sp>
          </mc:Fallback>
        </mc:AlternateContent>
      </p:grpSp>
      <p:cxnSp>
        <p:nvCxnSpPr>
          <p:cNvPr id="56" name="直接箭头连接符 55"/>
          <p:cNvCxnSpPr>
            <a:stCxn id="52" idx="2"/>
          </p:cNvCxnSpPr>
          <p:nvPr/>
        </p:nvCxnSpPr>
        <p:spPr>
          <a:xfrm flipH="1">
            <a:off x="3607014" y="3702986"/>
            <a:ext cx="799264" cy="6204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2" idx="2"/>
          </p:cNvCxnSpPr>
          <p:nvPr/>
        </p:nvCxnSpPr>
        <p:spPr>
          <a:xfrm>
            <a:off x="4406278" y="3702986"/>
            <a:ext cx="1587479" cy="64840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6489701" y="1145372"/>
            <a:ext cx="277302" cy="17743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箭头连接符 67"/>
          <p:cNvCxnSpPr/>
          <p:nvPr/>
        </p:nvCxnSpPr>
        <p:spPr>
          <a:xfrm flipH="1" flipV="1">
            <a:off x="6767003" y="1322806"/>
            <a:ext cx="549919" cy="2265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p:cNvSpPr txBox="1"/>
          <p:nvPr/>
        </p:nvSpPr>
        <p:spPr>
          <a:xfrm>
            <a:off x="6967870" y="1564151"/>
            <a:ext cx="1541130" cy="253916"/>
          </a:xfrm>
          <a:prstGeom prst="rect">
            <a:avLst/>
          </a:prstGeom>
          <a:noFill/>
        </p:spPr>
        <p:txBody>
          <a:bodyPr wrap="square" rtlCol="0">
            <a:spAutoFit/>
          </a:bodyPr>
          <a:lstStyle/>
          <a:p>
            <a:r>
              <a:rPr lang="zh-CN" altLang="en-US" sz="1050" dirty="0" smtClean="0">
                <a:solidFill>
                  <a:srgbClr val="FF0000"/>
                </a:solidFill>
                <a:latin typeface="华文楷体" panose="02010600040101010101" pitchFamily="2" charset="-122"/>
                <a:ea typeface="华文楷体" panose="02010600040101010101" pitchFamily="2" charset="-122"/>
              </a:rPr>
              <a:t>决定</a:t>
            </a:r>
            <a:r>
              <a:rPr lang="en-US" altLang="zh-CN" sz="1050" dirty="0" smtClean="0">
                <a:solidFill>
                  <a:srgbClr val="FF0000"/>
                </a:solidFill>
                <a:latin typeface="华文楷体" panose="02010600040101010101" pitchFamily="2" charset="-122"/>
                <a:ea typeface="华文楷体" panose="02010600040101010101" pitchFamily="2" charset="-122"/>
              </a:rPr>
              <a:t>DA</a:t>
            </a:r>
            <a:r>
              <a:rPr lang="zh-CN" altLang="en-US" sz="1050" dirty="0" smtClean="0">
                <a:solidFill>
                  <a:srgbClr val="FF0000"/>
                </a:solidFill>
                <a:latin typeface="华文楷体" panose="02010600040101010101" pitchFamily="2" charset="-122"/>
                <a:ea typeface="华文楷体" panose="02010600040101010101" pitchFamily="2" charset="-122"/>
              </a:rPr>
              <a:t>机制的分辨率</a:t>
            </a:r>
          </a:p>
        </p:txBody>
      </p:sp>
      <p:grpSp>
        <p:nvGrpSpPr>
          <p:cNvPr id="72" name="组合 71"/>
          <p:cNvGrpSpPr/>
          <p:nvPr/>
        </p:nvGrpSpPr>
        <p:grpSpPr>
          <a:xfrm>
            <a:off x="26439" y="3119834"/>
            <a:ext cx="1341345" cy="498516"/>
            <a:chOff x="2107145" y="2729625"/>
            <a:chExt cx="1289818" cy="1060821"/>
          </a:xfrm>
        </p:grpSpPr>
        <p:sp>
          <p:nvSpPr>
            <p:cNvPr id="73" name="矩形 72"/>
            <p:cNvSpPr/>
            <p:nvPr/>
          </p:nvSpPr>
          <p:spPr>
            <a:xfrm>
              <a:off x="2108202" y="2729625"/>
              <a:ext cx="1196474" cy="1060821"/>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p:nvSpPr>
          <p:spPr>
            <a:xfrm>
              <a:off x="2107145" y="2819540"/>
              <a:ext cx="1289818" cy="884162"/>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由参数网络控制</a:t>
              </a:r>
              <a:r>
                <a:rPr lang="en-US" altLang="zh-CN" sz="1050" dirty="0" smtClean="0">
                  <a:latin typeface="华文楷体" panose="02010600040101010101" pitchFamily="2" charset="-122"/>
                  <a:ea typeface="华文楷体" panose="02010600040101010101" pitchFamily="2" charset="-122"/>
                </a:rPr>
                <a:t>DA</a:t>
              </a:r>
              <a:r>
                <a:rPr lang="zh-CN" altLang="en-US" sz="1050" dirty="0" smtClean="0">
                  <a:latin typeface="华文楷体" panose="02010600040101010101" pitchFamily="2" charset="-122"/>
                  <a:ea typeface="华文楷体" panose="02010600040101010101" pitchFamily="2" charset="-122"/>
                </a:rPr>
                <a:t>分布位置及方差</a:t>
              </a:r>
              <a:endParaRPr lang="zh-CN" altLang="en-US" sz="1050" dirty="0">
                <a:latin typeface="华文楷体" panose="02010600040101010101" pitchFamily="2" charset="-122"/>
                <a:ea typeface="华文楷体" panose="02010600040101010101" pitchFamily="2" charset="-122"/>
              </a:endParaRPr>
            </a:p>
          </p:txBody>
        </p:sp>
      </p:grpSp>
      <p:cxnSp>
        <p:nvCxnSpPr>
          <p:cNvPr id="78" name="直接箭头连接符 77"/>
          <p:cNvCxnSpPr/>
          <p:nvPr/>
        </p:nvCxnSpPr>
        <p:spPr>
          <a:xfrm>
            <a:off x="1041400" y="3618350"/>
            <a:ext cx="184150" cy="579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1032454" y="3625990"/>
            <a:ext cx="537372" cy="579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05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300"/>
                                        <p:tgtEl>
                                          <p:spTgt spid="4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300"/>
                                        <p:tgtEl>
                                          <p:spTgt spid="4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300"/>
                                        <p:tgtEl>
                                          <p:spTgt spid="72"/>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3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300"/>
                                        <p:tgtEl>
                                          <p:spTgt spid="7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300"/>
                                        <p:tgtEl>
                                          <p:spTgt spid="49"/>
                                        </p:tgtEl>
                                      </p:cBhvr>
                                    </p:animEffect>
                                  </p:childTnLst>
                                </p:cTn>
                              </p:par>
                            </p:childTnLst>
                          </p:cTn>
                        </p:par>
                        <p:par>
                          <p:cTn id="32" fill="hold">
                            <p:stCondLst>
                              <p:cond delay="3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300"/>
                                        <p:tgtEl>
                                          <p:spTgt spid="4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fade">
                                      <p:cBhvr>
                                        <p:cTn id="38" dur="3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fade">
                                      <p:cBhvr>
                                        <p:cTn id="43" dur="300"/>
                                        <p:tgtEl>
                                          <p:spTgt spid="65"/>
                                        </p:tgtEl>
                                      </p:cBhvr>
                                    </p:animEffect>
                                  </p:childTnLst>
                                </p:cTn>
                              </p:par>
                            </p:childTnLst>
                          </p:cTn>
                        </p:par>
                        <p:par>
                          <p:cTn id="44" fill="hold">
                            <p:stCondLst>
                              <p:cond delay="300"/>
                            </p:stCondLst>
                            <p:childTnLst>
                              <p:par>
                                <p:cTn id="45" presetID="10" presetClass="entr" presetSubtype="0"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3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0"/>
                                        </p:tgtEl>
                                        <p:attrNameLst>
                                          <p:attrName>style.visibility</p:attrName>
                                        </p:attrNameLst>
                                      </p:cBhvr>
                                      <p:to>
                                        <p:strVal val="visible"/>
                                      </p:to>
                                    </p:set>
                                    <p:animEffect transition="in" filter="fade">
                                      <p:cBhvr>
                                        <p:cTn id="50" dur="300"/>
                                        <p:tgtEl>
                                          <p:spTgt spid="7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300"/>
                                        <p:tgtEl>
                                          <p:spTgt spid="51"/>
                                        </p:tgtEl>
                                      </p:cBhvr>
                                    </p:animEffect>
                                  </p:childTnLst>
                                </p:cTn>
                              </p:par>
                            </p:childTnLst>
                          </p:cTn>
                        </p:par>
                        <p:par>
                          <p:cTn id="56" fill="hold">
                            <p:stCondLst>
                              <p:cond delay="300"/>
                            </p:stCondLst>
                            <p:childTnLst>
                              <p:par>
                                <p:cTn id="57" presetID="10" presetClass="entr" presetSubtype="0" fill="hold" nodeType="after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300"/>
                                        <p:tgtEl>
                                          <p:spTgt spid="56"/>
                                        </p:tgtEl>
                                      </p:cBhvr>
                                    </p:animEffect>
                                  </p:childTnLst>
                                </p:cTn>
                              </p:par>
                              <p:par>
                                <p:cTn id="60" presetID="10" presetClass="entr" presetSubtype="0" fill="hold" nodeType="with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3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3" grpId="0"/>
      <p:bldP spid="47" grpId="0" animBg="1"/>
      <p:bldP spid="48" grpId="0"/>
      <p:bldP spid="65" grpId="0" animBg="1"/>
      <p:bldP spid="7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对象 47"/>
          <p:cNvGraphicFramePr>
            <a:graphicFrameLocks noChangeAspect="1"/>
          </p:cNvGraphicFramePr>
          <p:nvPr>
            <p:extLst>
              <p:ext uri="{D42A27DB-BD31-4B8C-83A1-F6EECF244321}">
                <p14:modId xmlns:p14="http://schemas.microsoft.com/office/powerpoint/2010/main" val="4136248166"/>
              </p:ext>
            </p:extLst>
          </p:nvPr>
        </p:nvGraphicFramePr>
        <p:xfrm>
          <a:off x="83180" y="930866"/>
          <a:ext cx="8965442" cy="4174534"/>
        </p:xfrm>
        <a:graphic>
          <a:graphicData uri="http://schemas.openxmlformats.org/presentationml/2006/ole">
            <mc:AlternateContent xmlns:mc="http://schemas.openxmlformats.org/markup-compatibility/2006">
              <mc:Choice xmlns:v="urn:schemas-microsoft-com:vml" Requires="v">
                <p:oleObj spid="_x0000_s60452" name="Visio" r:id="rId3" imgW="12763511" imgH="5943510" progId="Visio.Drawing.15">
                  <p:embed/>
                </p:oleObj>
              </mc:Choice>
              <mc:Fallback>
                <p:oleObj name="Visio" r:id="rId3" imgW="12763511" imgH="5943510" progId="Visio.Drawing.15">
                  <p:embed/>
                  <p:pic>
                    <p:nvPicPr>
                      <p:cNvPr id="0" name=""/>
                      <p:cNvPicPr/>
                      <p:nvPr/>
                    </p:nvPicPr>
                    <p:blipFill>
                      <a:blip r:embed="rId4"/>
                      <a:stretch>
                        <a:fillRect/>
                      </a:stretch>
                    </p:blipFill>
                    <p:spPr>
                      <a:xfrm>
                        <a:off x="83180" y="930866"/>
                        <a:ext cx="8965442" cy="4174534"/>
                      </a:xfrm>
                      <a:prstGeom prst="rect">
                        <a:avLst/>
                      </a:prstGeom>
                    </p:spPr>
                  </p:pic>
                </p:oleObj>
              </mc:Fallback>
            </mc:AlternateContent>
          </a:graphicData>
        </a:graphic>
      </p:graphicFrame>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1487908"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RAGAN</a:t>
            </a:r>
            <a:r>
              <a:rPr lang="zh-CN" altLang="en-US" sz="1050" b="1" dirty="0" smtClean="0">
                <a:solidFill>
                  <a:srgbClr val="BF1313"/>
                </a:solidFill>
                <a:latin typeface="Times New Roman" panose="02020603050405020304" pitchFamily="18" charset="0"/>
                <a:ea typeface="华文楷体" panose="02010600040101010101" pitchFamily="2" charset="-122"/>
              </a:rPr>
              <a:t>的总体结构</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20" name="矩形 19"/>
          <p:cNvSpPr/>
          <p:nvPr/>
        </p:nvSpPr>
        <p:spPr>
          <a:xfrm>
            <a:off x="441514" y="1094370"/>
            <a:ext cx="1289050" cy="88156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3200148" y="3956050"/>
            <a:ext cx="1327402" cy="98424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6381498" y="1851022"/>
            <a:ext cx="938918" cy="881565"/>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616700" y="4148128"/>
            <a:ext cx="1219200" cy="90012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959350" y="2200123"/>
            <a:ext cx="870580" cy="109815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22210" y="900929"/>
            <a:ext cx="1404255" cy="215444"/>
          </a:xfrm>
          <a:prstGeom prst="rect">
            <a:avLst/>
          </a:prstGeom>
          <a:noFill/>
        </p:spPr>
        <p:txBody>
          <a:bodyPr wrap="square" rtlCol="0">
            <a:spAutoFit/>
          </a:bodyPr>
          <a:lstStyle/>
          <a:p>
            <a:r>
              <a:rPr lang="en-US" altLang="zh-CN" sz="800" dirty="0" smtClean="0">
                <a:solidFill>
                  <a:srgbClr val="FF0000"/>
                </a:solidFill>
              </a:rPr>
              <a:t>Read parameters</a:t>
            </a:r>
            <a:endParaRPr lang="zh-CN" altLang="en-US" sz="800" dirty="0">
              <a:solidFill>
                <a:srgbClr val="FF0000"/>
              </a:solidFill>
            </a:endParaRPr>
          </a:p>
        </p:txBody>
      </p:sp>
      <p:sp>
        <p:nvSpPr>
          <p:cNvPr id="51" name="文本框 50"/>
          <p:cNvSpPr txBox="1"/>
          <p:nvPr/>
        </p:nvSpPr>
        <p:spPr>
          <a:xfrm>
            <a:off x="2249629" y="1365875"/>
            <a:ext cx="858193" cy="338554"/>
          </a:xfrm>
          <a:prstGeom prst="rect">
            <a:avLst/>
          </a:prstGeom>
          <a:noFill/>
        </p:spPr>
        <p:txBody>
          <a:bodyPr wrap="square" rtlCol="0">
            <a:spAutoFit/>
          </a:bodyPr>
          <a:lstStyle/>
          <a:p>
            <a:r>
              <a:rPr lang="en-US" altLang="zh-CN" sz="800" dirty="0" err="1" smtClean="0">
                <a:solidFill>
                  <a:srgbClr val="FF0000"/>
                </a:solidFill>
              </a:rPr>
              <a:t>gaussian</a:t>
            </a:r>
            <a:r>
              <a:rPr lang="en-US" altLang="zh-CN" sz="800" dirty="0" smtClean="0">
                <a:solidFill>
                  <a:srgbClr val="FF0000"/>
                </a:solidFill>
              </a:rPr>
              <a:t> parameters</a:t>
            </a:r>
            <a:endParaRPr lang="zh-CN" altLang="en-US" sz="800" dirty="0">
              <a:solidFill>
                <a:srgbClr val="FF0000"/>
              </a:solidFill>
            </a:endParaRPr>
          </a:p>
        </p:txBody>
      </p:sp>
      <p:sp>
        <p:nvSpPr>
          <p:cNvPr id="58" name="文本框 57"/>
          <p:cNvSpPr txBox="1"/>
          <p:nvPr/>
        </p:nvSpPr>
        <p:spPr>
          <a:xfrm>
            <a:off x="1849948" y="1781258"/>
            <a:ext cx="858193" cy="338554"/>
          </a:xfrm>
          <a:prstGeom prst="rect">
            <a:avLst/>
          </a:prstGeom>
          <a:noFill/>
        </p:spPr>
        <p:txBody>
          <a:bodyPr wrap="square" rtlCol="0">
            <a:spAutoFit/>
          </a:bodyPr>
          <a:lstStyle/>
          <a:p>
            <a:r>
              <a:rPr lang="en-US" altLang="zh-CN" sz="800" dirty="0" smtClean="0">
                <a:solidFill>
                  <a:srgbClr val="FF0000"/>
                </a:solidFill>
              </a:rPr>
              <a:t>RNN</a:t>
            </a:r>
          </a:p>
          <a:p>
            <a:r>
              <a:rPr lang="en-US" altLang="zh-CN" sz="800" dirty="0" smtClean="0">
                <a:solidFill>
                  <a:srgbClr val="FF0000"/>
                </a:solidFill>
              </a:rPr>
              <a:t>parameters</a:t>
            </a:r>
            <a:endParaRPr lang="zh-CN" altLang="en-US" sz="800" dirty="0">
              <a:solidFill>
                <a:srgbClr val="FF0000"/>
              </a:solidFill>
            </a:endParaRPr>
          </a:p>
        </p:txBody>
      </p:sp>
      <p:sp>
        <p:nvSpPr>
          <p:cNvPr id="59" name="文本框 58"/>
          <p:cNvSpPr txBox="1"/>
          <p:nvPr/>
        </p:nvSpPr>
        <p:spPr>
          <a:xfrm>
            <a:off x="3775232" y="2656473"/>
            <a:ext cx="858193" cy="338554"/>
          </a:xfrm>
          <a:prstGeom prst="rect">
            <a:avLst/>
          </a:prstGeom>
          <a:noFill/>
        </p:spPr>
        <p:txBody>
          <a:bodyPr wrap="square" rtlCol="0">
            <a:spAutoFit/>
          </a:bodyPr>
          <a:lstStyle/>
          <a:p>
            <a:r>
              <a:rPr lang="en-US" altLang="zh-CN" sz="800" dirty="0" smtClean="0">
                <a:solidFill>
                  <a:srgbClr val="FF0000"/>
                </a:solidFill>
              </a:rPr>
              <a:t>RNN</a:t>
            </a:r>
          </a:p>
          <a:p>
            <a:r>
              <a:rPr lang="en-US" altLang="zh-CN" sz="800" dirty="0" smtClean="0">
                <a:solidFill>
                  <a:srgbClr val="FF0000"/>
                </a:solidFill>
              </a:rPr>
              <a:t>parameters</a:t>
            </a:r>
            <a:endParaRPr lang="zh-CN" altLang="en-US" sz="800" dirty="0">
              <a:solidFill>
                <a:srgbClr val="FF0000"/>
              </a:solidFill>
            </a:endParaRPr>
          </a:p>
        </p:txBody>
      </p:sp>
      <p:sp>
        <p:nvSpPr>
          <p:cNvPr id="60" name="文本框 59"/>
          <p:cNvSpPr txBox="1"/>
          <p:nvPr/>
        </p:nvSpPr>
        <p:spPr>
          <a:xfrm>
            <a:off x="7320416" y="2761790"/>
            <a:ext cx="858193" cy="338554"/>
          </a:xfrm>
          <a:prstGeom prst="rect">
            <a:avLst/>
          </a:prstGeom>
          <a:noFill/>
        </p:spPr>
        <p:txBody>
          <a:bodyPr wrap="square" rtlCol="0">
            <a:spAutoFit/>
          </a:bodyPr>
          <a:lstStyle/>
          <a:p>
            <a:r>
              <a:rPr lang="en-US" altLang="zh-CN" sz="800" dirty="0" smtClean="0">
                <a:solidFill>
                  <a:srgbClr val="FF0000"/>
                </a:solidFill>
              </a:rPr>
              <a:t>RNN</a:t>
            </a:r>
          </a:p>
          <a:p>
            <a:r>
              <a:rPr lang="en-US" altLang="zh-CN" sz="800" dirty="0" smtClean="0">
                <a:solidFill>
                  <a:srgbClr val="FF0000"/>
                </a:solidFill>
              </a:rPr>
              <a:t>parameters</a:t>
            </a:r>
            <a:endParaRPr lang="zh-CN" altLang="en-US" sz="800" dirty="0">
              <a:solidFill>
                <a:srgbClr val="FF0000"/>
              </a:solidFill>
            </a:endParaRPr>
          </a:p>
        </p:txBody>
      </p:sp>
      <p:sp>
        <p:nvSpPr>
          <p:cNvPr id="61" name="文本框 60"/>
          <p:cNvSpPr txBox="1"/>
          <p:nvPr/>
        </p:nvSpPr>
        <p:spPr>
          <a:xfrm>
            <a:off x="4842190" y="1984679"/>
            <a:ext cx="1104900" cy="215444"/>
          </a:xfrm>
          <a:prstGeom prst="rect">
            <a:avLst/>
          </a:prstGeom>
          <a:noFill/>
        </p:spPr>
        <p:txBody>
          <a:bodyPr wrap="square" rtlCol="0">
            <a:spAutoFit/>
          </a:bodyPr>
          <a:lstStyle/>
          <a:p>
            <a:r>
              <a:rPr lang="en-US" altLang="zh-CN" sz="800" dirty="0" smtClean="0">
                <a:solidFill>
                  <a:srgbClr val="FF0000"/>
                </a:solidFill>
              </a:rPr>
              <a:t>Writing parameters</a:t>
            </a:r>
            <a:endParaRPr lang="zh-CN" altLang="en-US" sz="800" dirty="0">
              <a:solidFill>
                <a:srgbClr val="FF0000"/>
              </a:solidFill>
            </a:endParaRPr>
          </a:p>
        </p:txBody>
      </p:sp>
      <p:sp>
        <p:nvSpPr>
          <p:cNvPr id="62" name="文本框 61"/>
          <p:cNvSpPr txBox="1"/>
          <p:nvPr/>
        </p:nvSpPr>
        <p:spPr>
          <a:xfrm>
            <a:off x="3154763" y="4061737"/>
            <a:ext cx="990600" cy="215444"/>
          </a:xfrm>
          <a:prstGeom prst="rect">
            <a:avLst/>
          </a:prstGeom>
          <a:noFill/>
        </p:spPr>
        <p:txBody>
          <a:bodyPr wrap="square" rtlCol="0">
            <a:spAutoFit/>
          </a:bodyPr>
          <a:lstStyle/>
          <a:p>
            <a:r>
              <a:rPr lang="en-US" altLang="zh-CN" sz="800" dirty="0" smtClean="0">
                <a:solidFill>
                  <a:srgbClr val="FF0000"/>
                </a:solidFill>
              </a:rPr>
              <a:t>Read parameters</a:t>
            </a:r>
            <a:endParaRPr lang="zh-CN" altLang="en-US" sz="800" dirty="0">
              <a:solidFill>
                <a:srgbClr val="FF0000"/>
              </a:solidFill>
            </a:endParaRPr>
          </a:p>
        </p:txBody>
      </p:sp>
      <p:sp>
        <p:nvSpPr>
          <p:cNvPr id="63" name="文本框 62"/>
          <p:cNvSpPr txBox="1"/>
          <p:nvPr/>
        </p:nvSpPr>
        <p:spPr>
          <a:xfrm>
            <a:off x="6345257" y="1635578"/>
            <a:ext cx="1404255" cy="215444"/>
          </a:xfrm>
          <a:prstGeom prst="rect">
            <a:avLst/>
          </a:prstGeom>
          <a:noFill/>
        </p:spPr>
        <p:txBody>
          <a:bodyPr wrap="square" rtlCol="0">
            <a:spAutoFit/>
          </a:bodyPr>
          <a:lstStyle/>
          <a:p>
            <a:r>
              <a:rPr lang="en-US" altLang="zh-CN" sz="800" dirty="0" smtClean="0">
                <a:solidFill>
                  <a:srgbClr val="FF0000"/>
                </a:solidFill>
              </a:rPr>
              <a:t>Read parameters</a:t>
            </a:r>
            <a:endParaRPr lang="zh-CN" altLang="en-US" sz="800" dirty="0">
              <a:solidFill>
                <a:srgbClr val="FF0000"/>
              </a:solidFill>
            </a:endParaRPr>
          </a:p>
        </p:txBody>
      </p:sp>
      <p:sp>
        <p:nvSpPr>
          <p:cNvPr id="64" name="文本框 63"/>
          <p:cNvSpPr txBox="1"/>
          <p:nvPr/>
        </p:nvSpPr>
        <p:spPr>
          <a:xfrm>
            <a:off x="6552084" y="3932684"/>
            <a:ext cx="990600" cy="215444"/>
          </a:xfrm>
          <a:prstGeom prst="rect">
            <a:avLst/>
          </a:prstGeom>
          <a:noFill/>
        </p:spPr>
        <p:txBody>
          <a:bodyPr wrap="square" rtlCol="0">
            <a:spAutoFit/>
          </a:bodyPr>
          <a:lstStyle/>
          <a:p>
            <a:r>
              <a:rPr lang="en-US" altLang="zh-CN" sz="800" dirty="0" smtClean="0">
                <a:solidFill>
                  <a:srgbClr val="FF0000"/>
                </a:solidFill>
              </a:rPr>
              <a:t>Read parameters</a:t>
            </a:r>
            <a:endParaRPr lang="zh-CN" altLang="en-US" sz="800" dirty="0">
              <a:solidFill>
                <a:srgbClr val="FF0000"/>
              </a:solidFill>
            </a:endParaRPr>
          </a:p>
        </p:txBody>
      </p:sp>
      <p:sp>
        <p:nvSpPr>
          <p:cNvPr id="78" name="矩形 77"/>
          <p:cNvSpPr/>
          <p:nvPr/>
        </p:nvSpPr>
        <p:spPr>
          <a:xfrm>
            <a:off x="136273" y="3911696"/>
            <a:ext cx="201930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dirty="0">
                <a:solidFill>
                  <a:srgbClr val="BF1313"/>
                </a:solidFill>
                <a:latin typeface="华文楷体" panose="02010600040101010101" pitchFamily="2" charset="-122"/>
                <a:ea typeface="华文楷体" panose="02010600040101010101" pitchFamily="2" charset="-122"/>
              </a:rPr>
              <a:t>基于</a:t>
            </a:r>
            <a:r>
              <a:rPr lang="en-US" altLang="zh-CN" sz="1050" dirty="0">
                <a:solidFill>
                  <a:srgbClr val="BF1313"/>
                </a:solidFill>
                <a:latin typeface="华文楷体" panose="02010600040101010101" pitchFamily="2" charset="-122"/>
                <a:ea typeface="华文楷体" panose="02010600040101010101" pitchFamily="2" charset="-122"/>
              </a:rPr>
              <a:t>DA</a:t>
            </a:r>
            <a:r>
              <a:rPr lang="zh-CN" altLang="en-US" sz="1050" dirty="0">
                <a:solidFill>
                  <a:srgbClr val="BF1313"/>
                </a:solidFill>
                <a:latin typeface="华文楷体" panose="02010600040101010101" pitchFamily="2" charset="-122"/>
                <a:ea typeface="华文楷体" panose="02010600040101010101" pitchFamily="2" charset="-122"/>
              </a:rPr>
              <a:t>机制</a:t>
            </a:r>
            <a:r>
              <a:rPr lang="zh-CN" altLang="en-US" sz="1050" dirty="0" smtClean="0">
                <a:solidFill>
                  <a:srgbClr val="BF1313"/>
                </a:solidFill>
                <a:latin typeface="华文楷体" panose="02010600040101010101" pitchFamily="2" charset="-122"/>
                <a:ea typeface="华文楷体" panose="02010600040101010101" pitchFamily="2" charset="-122"/>
              </a:rPr>
              <a:t>建立感知网络</a:t>
            </a:r>
            <a:endParaRPr lang="en-US" altLang="zh-CN" sz="1050" dirty="0" smtClean="0">
              <a:solidFill>
                <a:srgbClr val="BF1313"/>
              </a:solidFill>
              <a:latin typeface="华文楷体" panose="02010600040101010101" pitchFamily="2" charset="-122"/>
              <a:ea typeface="华文楷体" panose="02010600040101010101" pitchFamily="2" charset="-122"/>
            </a:endParaRPr>
          </a:p>
        </p:txBody>
      </p:sp>
      <p:sp>
        <p:nvSpPr>
          <p:cNvPr id="79" name="矩形 78"/>
          <p:cNvSpPr/>
          <p:nvPr/>
        </p:nvSpPr>
        <p:spPr>
          <a:xfrm>
            <a:off x="136273" y="4148128"/>
            <a:ext cx="4572000" cy="253916"/>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dirty="0">
                <a:solidFill>
                  <a:srgbClr val="BF1313"/>
                </a:solidFill>
                <a:latin typeface="华文楷体" panose="02010600040101010101" pitchFamily="2" charset="-122"/>
                <a:ea typeface="华文楷体" panose="02010600040101010101" pitchFamily="2" charset="-122"/>
              </a:rPr>
              <a:t>中间值状态</a:t>
            </a:r>
            <a:endParaRPr lang="en-US" altLang="zh-CN" sz="1050" dirty="0">
              <a:solidFill>
                <a:srgbClr val="BF1313"/>
              </a:solidFill>
              <a:latin typeface="华文楷体" panose="02010600040101010101" pitchFamily="2" charset="-122"/>
              <a:ea typeface="华文楷体" panose="02010600040101010101" pitchFamily="2" charset="-122"/>
            </a:endParaRPr>
          </a:p>
        </p:txBody>
      </p:sp>
      <p:sp>
        <p:nvSpPr>
          <p:cNvPr id="80" name="矩形 79"/>
          <p:cNvSpPr/>
          <p:nvPr/>
        </p:nvSpPr>
        <p:spPr>
          <a:xfrm>
            <a:off x="136273" y="4384560"/>
            <a:ext cx="1435008" cy="253916"/>
          </a:xfrm>
          <a:prstGeom prst="rect">
            <a:avLst/>
          </a:prstGeom>
        </p:spPr>
        <p:txBody>
          <a:bodyPr wrap="non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dirty="0">
                <a:solidFill>
                  <a:srgbClr val="BF1313"/>
                </a:solidFill>
                <a:latin typeface="华文楷体" panose="02010600040101010101" pitchFamily="2" charset="-122"/>
                <a:ea typeface="华文楷体" panose="02010600040101010101" pitchFamily="2" charset="-122"/>
              </a:rPr>
              <a:t>决策智能体的动作</a:t>
            </a:r>
          </a:p>
        </p:txBody>
      </p:sp>
      <p:sp>
        <p:nvSpPr>
          <p:cNvPr id="81" name="矩形 80"/>
          <p:cNvSpPr/>
          <p:nvPr/>
        </p:nvSpPr>
        <p:spPr>
          <a:xfrm>
            <a:off x="1881698" y="2082801"/>
            <a:ext cx="512252" cy="938204"/>
          </a:xfrm>
          <a:prstGeom prst="rect">
            <a:avLst/>
          </a:prstGeom>
          <a:noFill/>
          <a:ln w="19050">
            <a:solidFill>
              <a:srgbClr val="0057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p:cNvSpPr/>
          <p:nvPr/>
        </p:nvSpPr>
        <p:spPr>
          <a:xfrm>
            <a:off x="3833211" y="2956467"/>
            <a:ext cx="512252" cy="938204"/>
          </a:xfrm>
          <a:prstGeom prst="rect">
            <a:avLst/>
          </a:prstGeom>
          <a:noFill/>
          <a:ln w="19050">
            <a:solidFill>
              <a:srgbClr val="0057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7388392" y="3078978"/>
            <a:ext cx="512252" cy="938204"/>
          </a:xfrm>
          <a:prstGeom prst="rect">
            <a:avLst/>
          </a:prstGeom>
          <a:noFill/>
          <a:ln w="19050">
            <a:solidFill>
              <a:srgbClr val="0057A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1353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3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childTnLst>
                          </p:cTn>
                        </p:par>
                        <p:par>
                          <p:cTn id="11" fill="hold">
                            <p:stCondLst>
                              <p:cond delay="300"/>
                            </p:stCondLst>
                            <p:childTnLst>
                              <p:par>
                                <p:cTn id="12" presetID="10" presetClass="entr" presetSubtype="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300"/>
                                        <p:tgtEl>
                                          <p:spTgt spid="2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300"/>
                                        <p:tgtEl>
                                          <p:spTgt spid="62"/>
                                        </p:tgtEl>
                                      </p:cBhvr>
                                    </p:animEffect>
                                  </p:childTnLst>
                                </p:cTn>
                              </p:par>
                            </p:childTnLst>
                          </p:cTn>
                        </p:par>
                        <p:par>
                          <p:cTn id="18" fill="hold">
                            <p:stCondLst>
                              <p:cond delay="600"/>
                            </p:stCondLst>
                            <p:childTnLst>
                              <p:par>
                                <p:cTn id="19" presetID="10" presetClass="entr" presetSubtype="0"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3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300"/>
                                        <p:tgtEl>
                                          <p:spTgt spid="30"/>
                                        </p:tgtEl>
                                      </p:cBhvr>
                                    </p:animEffect>
                                  </p:childTnLst>
                                </p:cTn>
                              </p:par>
                            </p:childTnLst>
                          </p:cTn>
                        </p:par>
                        <p:par>
                          <p:cTn id="25" fill="hold">
                            <p:stCondLst>
                              <p:cond delay="900"/>
                            </p:stCondLst>
                            <p:childTnLst>
                              <p:par>
                                <p:cTn id="26" presetID="10" presetClass="entr" presetSubtype="0"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300"/>
                                        <p:tgtEl>
                                          <p:spTgt spid="6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300"/>
                                        <p:tgtEl>
                                          <p:spTgt spid="27"/>
                                        </p:tgtEl>
                                      </p:cBhvr>
                                    </p:animEffect>
                                  </p:childTnLst>
                                </p:cTn>
                              </p:par>
                            </p:childTnLst>
                          </p:cTn>
                        </p:par>
                        <p:par>
                          <p:cTn id="32" fill="hold">
                            <p:stCondLst>
                              <p:cond delay="1200"/>
                            </p:stCondLst>
                            <p:childTnLst>
                              <p:par>
                                <p:cTn id="33" presetID="10" presetClass="entr" presetSubtype="0"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3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3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fade">
                                      <p:cBhvr>
                                        <p:cTn id="43" dur="300"/>
                                        <p:tgtEl>
                                          <p:spTgt spid="5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300"/>
                                        <p:tgtEl>
                                          <p:spTgt spid="81"/>
                                        </p:tgtEl>
                                      </p:cBhvr>
                                    </p:animEffect>
                                  </p:childTnLst>
                                </p:cTn>
                              </p:par>
                            </p:childTnLst>
                          </p:cTn>
                        </p:par>
                        <p:par>
                          <p:cTn id="47" fill="hold">
                            <p:stCondLst>
                              <p:cond delay="300"/>
                            </p:stCondLst>
                            <p:childTnLst>
                              <p:par>
                                <p:cTn id="48" presetID="10" presetClass="entr" presetSubtype="0" fill="hold" grpId="0"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300"/>
                                        <p:tgtEl>
                                          <p:spTgt spid="8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300"/>
                                        <p:tgtEl>
                                          <p:spTgt spid="59"/>
                                        </p:tgtEl>
                                      </p:cBhvr>
                                    </p:animEffect>
                                  </p:childTnLst>
                                </p:cTn>
                              </p:par>
                            </p:childTnLst>
                          </p:cTn>
                        </p:par>
                        <p:par>
                          <p:cTn id="54" fill="hold">
                            <p:stCondLst>
                              <p:cond delay="600"/>
                            </p:stCondLst>
                            <p:childTnLst>
                              <p:par>
                                <p:cTn id="55" presetID="10" presetClass="entr" presetSubtype="0" fill="hold" grpId="0"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300"/>
                                        <p:tgtEl>
                                          <p:spTgt spid="6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3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27" grpId="0" animBg="1"/>
      <p:bldP spid="29" grpId="0" animBg="1"/>
      <p:bldP spid="30" grpId="0" animBg="1"/>
      <p:bldP spid="49" grpId="0"/>
      <p:bldP spid="58" grpId="0"/>
      <p:bldP spid="59" grpId="0"/>
      <p:bldP spid="60" grpId="0"/>
      <p:bldP spid="61" grpId="0"/>
      <p:bldP spid="62" grpId="0"/>
      <p:bldP spid="63" grpId="0"/>
      <p:bldP spid="64" grpId="0"/>
      <p:bldP spid="81" grpId="0" animBg="1"/>
      <p:bldP spid="82" grpId="0" animBg="1"/>
      <p:bldP spid="8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82103626"/>
              </p:ext>
            </p:extLst>
          </p:nvPr>
        </p:nvGraphicFramePr>
        <p:xfrm>
          <a:off x="193675" y="917575"/>
          <a:ext cx="4106863" cy="4064000"/>
        </p:xfrm>
        <a:graphic>
          <a:graphicData uri="http://schemas.openxmlformats.org/presentationml/2006/ole">
            <mc:AlternateContent xmlns:mc="http://schemas.openxmlformats.org/markup-compatibility/2006">
              <mc:Choice xmlns:v="urn:schemas-microsoft-com:vml" Requires="v">
                <p:oleObj spid="_x0000_s61886" name="Visio" r:id="rId3" imgW="6429434" imgH="6362820" progId="Visio.Drawing.15">
                  <p:embed/>
                </p:oleObj>
              </mc:Choice>
              <mc:Fallback>
                <p:oleObj name="Visio" r:id="rId3" imgW="6429434" imgH="6362820" progId="Visio.Drawing.15">
                  <p:embed/>
                  <p:pic>
                    <p:nvPicPr>
                      <p:cNvPr id="0" name=""/>
                      <p:cNvPicPr/>
                      <p:nvPr/>
                    </p:nvPicPr>
                    <p:blipFill>
                      <a:blip r:embed="rId4"/>
                      <a:stretch>
                        <a:fillRect/>
                      </a:stretch>
                    </p:blipFill>
                    <p:spPr>
                      <a:xfrm>
                        <a:off x="193675" y="917575"/>
                        <a:ext cx="4106863" cy="4064000"/>
                      </a:xfrm>
                      <a:prstGeom prst="rect">
                        <a:avLst/>
                      </a:prstGeom>
                    </p:spPr>
                  </p:pic>
                </p:oleObj>
              </mc:Fallback>
            </mc:AlternateContent>
          </a:graphicData>
        </a:graphic>
      </p:graphicFrame>
      <p:grpSp>
        <p:nvGrpSpPr>
          <p:cNvPr id="4" name="组合 3"/>
          <p:cNvGrpSpPr>
            <a:grpSpLocks/>
          </p:cNvGrpSpPr>
          <p:nvPr/>
        </p:nvGrpSpPr>
        <p:grpSpPr bwMode="auto">
          <a:xfrm>
            <a:off x="0" y="831948"/>
            <a:ext cx="9140825" cy="58738"/>
            <a:chOff x="0" y="942975"/>
            <a:chExt cx="9140825" cy="58403"/>
          </a:xfrm>
        </p:grpSpPr>
        <p:cxnSp>
          <p:nvCxnSpPr>
            <p:cNvPr id="5" name="直接连接符 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7" name="矩形 6"/>
          <p:cNvSpPr/>
          <p:nvPr/>
        </p:nvSpPr>
        <p:spPr>
          <a:xfrm>
            <a:off x="-8259" y="533316"/>
            <a:ext cx="1487908"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RAGAN</a:t>
            </a:r>
            <a:r>
              <a:rPr lang="zh-CN" altLang="en-US" sz="1050" b="1" dirty="0" smtClean="0">
                <a:solidFill>
                  <a:srgbClr val="BF1313"/>
                </a:solidFill>
                <a:latin typeface="Times New Roman" panose="02020603050405020304" pitchFamily="18" charset="0"/>
                <a:ea typeface="华文楷体" panose="02010600040101010101" pitchFamily="2" charset="-122"/>
              </a:rPr>
              <a:t>的总体结构</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cxnSp>
        <p:nvCxnSpPr>
          <p:cNvPr id="9" name="直接连接符 8"/>
          <p:cNvCxnSpPr/>
          <p:nvPr/>
        </p:nvCxnSpPr>
        <p:spPr>
          <a:xfrm>
            <a:off x="4679950" y="831948"/>
            <a:ext cx="0" cy="431155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3" name="对象 12"/>
          <p:cNvGraphicFramePr>
            <a:graphicFrameLocks noChangeAspect="1"/>
          </p:cNvGraphicFramePr>
          <p:nvPr>
            <p:extLst>
              <p:ext uri="{D42A27DB-BD31-4B8C-83A1-F6EECF244321}">
                <p14:modId xmlns:p14="http://schemas.microsoft.com/office/powerpoint/2010/main" val="3793317329"/>
              </p:ext>
            </p:extLst>
          </p:nvPr>
        </p:nvGraphicFramePr>
        <p:xfrm>
          <a:off x="5619752" y="1433613"/>
          <a:ext cx="1752600" cy="241300"/>
        </p:xfrm>
        <a:graphic>
          <a:graphicData uri="http://schemas.openxmlformats.org/presentationml/2006/ole">
            <mc:AlternateContent xmlns:mc="http://schemas.openxmlformats.org/markup-compatibility/2006">
              <mc:Choice xmlns:v="urn:schemas-microsoft-com:vml" Requires="v">
                <p:oleObj spid="_x0000_s61887" name="Equation" r:id="rId5" imgW="1752480" imgH="241200" progId="Equation.DSMT4">
                  <p:embed/>
                </p:oleObj>
              </mc:Choice>
              <mc:Fallback>
                <p:oleObj name="Equation" r:id="rId5" imgW="1752480" imgH="241200" progId="Equation.DSMT4">
                  <p:embed/>
                  <p:pic>
                    <p:nvPicPr>
                      <p:cNvPr id="0" name=""/>
                      <p:cNvPicPr/>
                      <p:nvPr/>
                    </p:nvPicPr>
                    <p:blipFill>
                      <a:blip r:embed="rId6"/>
                      <a:stretch>
                        <a:fillRect/>
                      </a:stretch>
                    </p:blipFill>
                    <p:spPr>
                      <a:xfrm>
                        <a:off x="5619752" y="1433613"/>
                        <a:ext cx="1752600" cy="2413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023030373"/>
              </p:ext>
            </p:extLst>
          </p:nvPr>
        </p:nvGraphicFramePr>
        <p:xfrm>
          <a:off x="5619752" y="1693675"/>
          <a:ext cx="1930400" cy="266700"/>
        </p:xfrm>
        <a:graphic>
          <a:graphicData uri="http://schemas.openxmlformats.org/presentationml/2006/ole">
            <mc:AlternateContent xmlns:mc="http://schemas.openxmlformats.org/markup-compatibility/2006">
              <mc:Choice xmlns:v="urn:schemas-microsoft-com:vml" Requires="v">
                <p:oleObj spid="_x0000_s61888" name="Equation" r:id="rId7" imgW="1930320" imgH="266400" progId="Equation.DSMT4">
                  <p:embed/>
                </p:oleObj>
              </mc:Choice>
              <mc:Fallback>
                <p:oleObj name="Equation" r:id="rId7" imgW="1930320" imgH="266400" progId="Equation.DSMT4">
                  <p:embed/>
                  <p:pic>
                    <p:nvPicPr>
                      <p:cNvPr id="0" name=""/>
                      <p:cNvPicPr/>
                      <p:nvPr/>
                    </p:nvPicPr>
                    <p:blipFill>
                      <a:blip r:embed="rId8"/>
                      <a:stretch>
                        <a:fillRect/>
                      </a:stretch>
                    </p:blipFill>
                    <p:spPr>
                      <a:xfrm>
                        <a:off x="5619752" y="1693675"/>
                        <a:ext cx="1930400" cy="2667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232558975"/>
              </p:ext>
            </p:extLst>
          </p:nvPr>
        </p:nvGraphicFramePr>
        <p:xfrm>
          <a:off x="5619752" y="1979137"/>
          <a:ext cx="2006600" cy="254000"/>
        </p:xfrm>
        <a:graphic>
          <a:graphicData uri="http://schemas.openxmlformats.org/presentationml/2006/ole">
            <mc:AlternateContent xmlns:mc="http://schemas.openxmlformats.org/markup-compatibility/2006">
              <mc:Choice xmlns:v="urn:schemas-microsoft-com:vml" Requires="v">
                <p:oleObj spid="_x0000_s61889" name="Equation" r:id="rId9" imgW="2006280" imgH="253800" progId="Equation.DSMT4">
                  <p:embed/>
                </p:oleObj>
              </mc:Choice>
              <mc:Fallback>
                <p:oleObj name="Equation" r:id="rId9" imgW="2006280" imgH="253800" progId="Equation.DSMT4">
                  <p:embed/>
                  <p:pic>
                    <p:nvPicPr>
                      <p:cNvPr id="0" name=""/>
                      <p:cNvPicPr/>
                      <p:nvPr/>
                    </p:nvPicPr>
                    <p:blipFill>
                      <a:blip r:embed="rId10"/>
                      <a:stretch>
                        <a:fillRect/>
                      </a:stretch>
                    </p:blipFill>
                    <p:spPr>
                      <a:xfrm>
                        <a:off x="5619752" y="1979137"/>
                        <a:ext cx="2006600" cy="2540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470771454"/>
              </p:ext>
            </p:extLst>
          </p:nvPr>
        </p:nvGraphicFramePr>
        <p:xfrm>
          <a:off x="5619752" y="2251899"/>
          <a:ext cx="2984500" cy="254000"/>
        </p:xfrm>
        <a:graphic>
          <a:graphicData uri="http://schemas.openxmlformats.org/presentationml/2006/ole">
            <mc:AlternateContent xmlns:mc="http://schemas.openxmlformats.org/markup-compatibility/2006">
              <mc:Choice xmlns:v="urn:schemas-microsoft-com:vml" Requires="v">
                <p:oleObj spid="_x0000_s61890" name="Equation" r:id="rId11" imgW="2984400" imgH="253800" progId="Equation.DSMT4">
                  <p:embed/>
                </p:oleObj>
              </mc:Choice>
              <mc:Fallback>
                <p:oleObj name="Equation" r:id="rId11" imgW="2984400" imgH="253800" progId="Equation.DSMT4">
                  <p:embed/>
                  <p:pic>
                    <p:nvPicPr>
                      <p:cNvPr id="0" name=""/>
                      <p:cNvPicPr/>
                      <p:nvPr/>
                    </p:nvPicPr>
                    <p:blipFill>
                      <a:blip r:embed="rId12"/>
                      <a:stretch>
                        <a:fillRect/>
                      </a:stretch>
                    </p:blipFill>
                    <p:spPr>
                      <a:xfrm>
                        <a:off x="5619752" y="2251899"/>
                        <a:ext cx="2984500" cy="2540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87959954"/>
              </p:ext>
            </p:extLst>
          </p:nvPr>
        </p:nvGraphicFramePr>
        <p:xfrm>
          <a:off x="5613404" y="2524661"/>
          <a:ext cx="1181100" cy="254000"/>
        </p:xfrm>
        <a:graphic>
          <a:graphicData uri="http://schemas.openxmlformats.org/presentationml/2006/ole">
            <mc:AlternateContent xmlns:mc="http://schemas.openxmlformats.org/markup-compatibility/2006">
              <mc:Choice xmlns:v="urn:schemas-microsoft-com:vml" Requires="v">
                <p:oleObj spid="_x0000_s61891" name="Equation" r:id="rId13" imgW="1180800" imgH="253800" progId="Equation.DSMT4">
                  <p:embed/>
                </p:oleObj>
              </mc:Choice>
              <mc:Fallback>
                <p:oleObj name="Equation" r:id="rId13" imgW="1180800" imgH="253800" progId="Equation.DSMT4">
                  <p:embed/>
                  <p:pic>
                    <p:nvPicPr>
                      <p:cNvPr id="0" name=""/>
                      <p:cNvPicPr/>
                      <p:nvPr/>
                    </p:nvPicPr>
                    <p:blipFill>
                      <a:blip r:embed="rId14"/>
                      <a:stretch>
                        <a:fillRect/>
                      </a:stretch>
                    </p:blipFill>
                    <p:spPr>
                      <a:xfrm>
                        <a:off x="5613404" y="2524661"/>
                        <a:ext cx="1181100" cy="254000"/>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821135330"/>
              </p:ext>
            </p:extLst>
          </p:nvPr>
        </p:nvGraphicFramePr>
        <p:xfrm>
          <a:off x="5613404" y="2797423"/>
          <a:ext cx="1905000" cy="254000"/>
        </p:xfrm>
        <a:graphic>
          <a:graphicData uri="http://schemas.openxmlformats.org/presentationml/2006/ole">
            <mc:AlternateContent xmlns:mc="http://schemas.openxmlformats.org/markup-compatibility/2006">
              <mc:Choice xmlns:v="urn:schemas-microsoft-com:vml" Requires="v">
                <p:oleObj spid="_x0000_s61892" name="Equation" r:id="rId15" imgW="1904760" imgH="253800" progId="Equation.DSMT4">
                  <p:embed/>
                </p:oleObj>
              </mc:Choice>
              <mc:Fallback>
                <p:oleObj name="Equation" r:id="rId15" imgW="1904760" imgH="253800" progId="Equation.DSMT4">
                  <p:embed/>
                  <p:pic>
                    <p:nvPicPr>
                      <p:cNvPr id="0" name=""/>
                      <p:cNvPicPr/>
                      <p:nvPr/>
                    </p:nvPicPr>
                    <p:blipFill>
                      <a:blip r:embed="rId16"/>
                      <a:stretch>
                        <a:fillRect/>
                      </a:stretch>
                    </p:blipFill>
                    <p:spPr>
                      <a:xfrm>
                        <a:off x="5613404" y="2797423"/>
                        <a:ext cx="1905000" cy="254000"/>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1518661367"/>
              </p:ext>
            </p:extLst>
          </p:nvPr>
        </p:nvGraphicFramePr>
        <p:xfrm>
          <a:off x="5614989" y="3070182"/>
          <a:ext cx="1397000" cy="254000"/>
        </p:xfrm>
        <a:graphic>
          <a:graphicData uri="http://schemas.openxmlformats.org/presentationml/2006/ole">
            <mc:AlternateContent xmlns:mc="http://schemas.openxmlformats.org/markup-compatibility/2006">
              <mc:Choice xmlns:v="urn:schemas-microsoft-com:vml" Requires="v">
                <p:oleObj spid="_x0000_s61893" name="Equation" r:id="rId17" imgW="1396800" imgH="253800" progId="Equation.DSMT4">
                  <p:embed/>
                </p:oleObj>
              </mc:Choice>
              <mc:Fallback>
                <p:oleObj name="Equation" r:id="rId17" imgW="1396800" imgH="253800" progId="Equation.DSMT4">
                  <p:embed/>
                  <p:pic>
                    <p:nvPicPr>
                      <p:cNvPr id="0" name=""/>
                      <p:cNvPicPr/>
                      <p:nvPr/>
                    </p:nvPicPr>
                    <p:blipFill>
                      <a:blip r:embed="rId18"/>
                      <a:stretch>
                        <a:fillRect/>
                      </a:stretch>
                    </p:blipFill>
                    <p:spPr>
                      <a:xfrm>
                        <a:off x="5614989" y="3070182"/>
                        <a:ext cx="1397000" cy="2540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549879804"/>
              </p:ext>
            </p:extLst>
          </p:nvPr>
        </p:nvGraphicFramePr>
        <p:xfrm>
          <a:off x="5632453" y="3681319"/>
          <a:ext cx="889000" cy="228600"/>
        </p:xfrm>
        <a:graphic>
          <a:graphicData uri="http://schemas.openxmlformats.org/presentationml/2006/ole">
            <mc:AlternateContent xmlns:mc="http://schemas.openxmlformats.org/markup-compatibility/2006">
              <mc:Choice xmlns:v="urn:schemas-microsoft-com:vml" Requires="v">
                <p:oleObj spid="_x0000_s61894" name="Equation" r:id="rId19" imgW="888840" imgH="228600" progId="Equation.DSMT4">
                  <p:embed/>
                </p:oleObj>
              </mc:Choice>
              <mc:Fallback>
                <p:oleObj name="Equation" r:id="rId19" imgW="888840" imgH="228600" progId="Equation.DSMT4">
                  <p:embed/>
                  <p:pic>
                    <p:nvPicPr>
                      <p:cNvPr id="0" name=""/>
                      <p:cNvPicPr/>
                      <p:nvPr/>
                    </p:nvPicPr>
                    <p:blipFill>
                      <a:blip r:embed="rId20"/>
                      <a:stretch>
                        <a:fillRect/>
                      </a:stretch>
                    </p:blipFill>
                    <p:spPr>
                      <a:xfrm>
                        <a:off x="5632453" y="3681319"/>
                        <a:ext cx="889000" cy="2286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195948590"/>
              </p:ext>
            </p:extLst>
          </p:nvPr>
        </p:nvGraphicFramePr>
        <p:xfrm>
          <a:off x="5632453" y="4136975"/>
          <a:ext cx="1244600" cy="254000"/>
        </p:xfrm>
        <a:graphic>
          <a:graphicData uri="http://schemas.openxmlformats.org/presentationml/2006/ole">
            <mc:AlternateContent xmlns:mc="http://schemas.openxmlformats.org/markup-compatibility/2006">
              <mc:Choice xmlns:v="urn:schemas-microsoft-com:vml" Requires="v">
                <p:oleObj spid="_x0000_s61895" name="Equation" r:id="rId21" imgW="1244520" imgH="253800" progId="Equation.DSMT4">
                  <p:embed/>
                </p:oleObj>
              </mc:Choice>
              <mc:Fallback>
                <p:oleObj name="Equation" r:id="rId21" imgW="1244520" imgH="253800" progId="Equation.DSMT4">
                  <p:embed/>
                  <p:pic>
                    <p:nvPicPr>
                      <p:cNvPr id="0" name=""/>
                      <p:cNvPicPr/>
                      <p:nvPr/>
                    </p:nvPicPr>
                    <p:blipFill>
                      <a:blip r:embed="rId22"/>
                      <a:stretch>
                        <a:fillRect/>
                      </a:stretch>
                    </p:blipFill>
                    <p:spPr>
                      <a:xfrm>
                        <a:off x="5632453" y="4136975"/>
                        <a:ext cx="1244600" cy="2540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008826446"/>
              </p:ext>
            </p:extLst>
          </p:nvPr>
        </p:nvGraphicFramePr>
        <p:xfrm>
          <a:off x="5632453" y="3896447"/>
          <a:ext cx="1270000" cy="254000"/>
        </p:xfrm>
        <a:graphic>
          <a:graphicData uri="http://schemas.openxmlformats.org/presentationml/2006/ole">
            <mc:AlternateContent xmlns:mc="http://schemas.openxmlformats.org/markup-compatibility/2006">
              <mc:Choice xmlns:v="urn:schemas-microsoft-com:vml" Requires="v">
                <p:oleObj spid="_x0000_s61896" name="Equation" r:id="rId23" imgW="1269720" imgH="253800" progId="Equation.DSMT4">
                  <p:embed/>
                </p:oleObj>
              </mc:Choice>
              <mc:Fallback>
                <p:oleObj name="Equation" r:id="rId23" imgW="1269720" imgH="253800" progId="Equation.DSMT4">
                  <p:embed/>
                  <p:pic>
                    <p:nvPicPr>
                      <p:cNvPr id="0" name=""/>
                      <p:cNvPicPr/>
                      <p:nvPr/>
                    </p:nvPicPr>
                    <p:blipFill>
                      <a:blip r:embed="rId24"/>
                      <a:stretch>
                        <a:fillRect/>
                      </a:stretch>
                    </p:blipFill>
                    <p:spPr>
                      <a:xfrm>
                        <a:off x="5632453" y="3896447"/>
                        <a:ext cx="1270000" cy="2540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831996908"/>
              </p:ext>
            </p:extLst>
          </p:nvPr>
        </p:nvGraphicFramePr>
        <p:xfrm>
          <a:off x="5638805" y="4377503"/>
          <a:ext cx="2006600" cy="254000"/>
        </p:xfrm>
        <a:graphic>
          <a:graphicData uri="http://schemas.openxmlformats.org/presentationml/2006/ole">
            <mc:AlternateContent xmlns:mc="http://schemas.openxmlformats.org/markup-compatibility/2006">
              <mc:Choice xmlns:v="urn:schemas-microsoft-com:vml" Requires="v">
                <p:oleObj spid="_x0000_s61897" name="Equation" r:id="rId25" imgW="2006280" imgH="253800" progId="Equation.DSMT4">
                  <p:embed/>
                </p:oleObj>
              </mc:Choice>
              <mc:Fallback>
                <p:oleObj name="Equation" r:id="rId25" imgW="2006280" imgH="253800" progId="Equation.DSMT4">
                  <p:embed/>
                  <p:pic>
                    <p:nvPicPr>
                      <p:cNvPr id="0" name=""/>
                      <p:cNvPicPr/>
                      <p:nvPr/>
                    </p:nvPicPr>
                    <p:blipFill>
                      <a:blip r:embed="rId26"/>
                      <a:stretch>
                        <a:fillRect/>
                      </a:stretch>
                    </p:blipFill>
                    <p:spPr>
                      <a:xfrm>
                        <a:off x="5638805" y="4377503"/>
                        <a:ext cx="2006600" cy="2540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877425292"/>
              </p:ext>
            </p:extLst>
          </p:nvPr>
        </p:nvGraphicFramePr>
        <p:xfrm>
          <a:off x="5638805" y="4618032"/>
          <a:ext cx="1562100" cy="254000"/>
        </p:xfrm>
        <a:graphic>
          <a:graphicData uri="http://schemas.openxmlformats.org/presentationml/2006/ole">
            <mc:AlternateContent xmlns:mc="http://schemas.openxmlformats.org/markup-compatibility/2006">
              <mc:Choice xmlns:v="urn:schemas-microsoft-com:vml" Requires="v">
                <p:oleObj spid="_x0000_s61898" name="Equation" r:id="rId27" imgW="1562040" imgH="253800" progId="Equation.DSMT4">
                  <p:embed/>
                </p:oleObj>
              </mc:Choice>
              <mc:Fallback>
                <p:oleObj name="Equation" r:id="rId27" imgW="1562040" imgH="253800" progId="Equation.DSMT4">
                  <p:embed/>
                  <p:pic>
                    <p:nvPicPr>
                      <p:cNvPr id="0" name=""/>
                      <p:cNvPicPr/>
                      <p:nvPr/>
                    </p:nvPicPr>
                    <p:blipFill>
                      <a:blip r:embed="rId28"/>
                      <a:stretch>
                        <a:fillRect/>
                      </a:stretch>
                    </p:blipFill>
                    <p:spPr>
                      <a:xfrm>
                        <a:off x="5638805" y="4618032"/>
                        <a:ext cx="1562100" cy="254000"/>
                      </a:xfrm>
                      <a:prstGeom prst="rect">
                        <a:avLst/>
                      </a:prstGeom>
                    </p:spPr>
                  </p:pic>
                </p:oleObj>
              </mc:Fallback>
            </mc:AlternateContent>
          </a:graphicData>
        </a:graphic>
      </p:graphicFrame>
      <p:sp>
        <p:nvSpPr>
          <p:cNvPr id="27" name="矩形 26"/>
          <p:cNvSpPr/>
          <p:nvPr/>
        </p:nvSpPr>
        <p:spPr>
          <a:xfrm>
            <a:off x="4800602" y="883634"/>
            <a:ext cx="201930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dirty="0" smtClean="0">
                <a:solidFill>
                  <a:srgbClr val="BF1313"/>
                </a:solidFill>
                <a:latin typeface="华文楷体" panose="02010600040101010101" pitchFamily="2" charset="-122"/>
                <a:ea typeface="华文楷体" panose="02010600040101010101" pitchFamily="2" charset="-122"/>
              </a:rPr>
              <a:t>算法流程</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32" name="矩形 31"/>
          <p:cNvSpPr/>
          <p:nvPr/>
        </p:nvSpPr>
        <p:spPr>
          <a:xfrm>
            <a:off x="5549900" y="1693674"/>
            <a:ext cx="2076452" cy="279953"/>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27050" y="4464050"/>
            <a:ext cx="2463800" cy="407982"/>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stCxn id="32" idx="1"/>
          </p:cNvCxnSpPr>
          <p:nvPr/>
        </p:nvCxnSpPr>
        <p:spPr>
          <a:xfrm flipH="1">
            <a:off x="2927350" y="1833651"/>
            <a:ext cx="2622550" cy="2731999"/>
          </a:xfrm>
          <a:prstGeom prst="straightConnector1">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6" name="矩形 35"/>
          <p:cNvSpPr/>
          <p:nvPr/>
        </p:nvSpPr>
        <p:spPr>
          <a:xfrm>
            <a:off x="5548313" y="2222414"/>
            <a:ext cx="1841501" cy="279953"/>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a:stCxn id="36" idx="1"/>
            <a:endCxn id="38" idx="6"/>
          </p:cNvCxnSpPr>
          <p:nvPr/>
        </p:nvCxnSpPr>
        <p:spPr>
          <a:xfrm flipH="1">
            <a:off x="2931690" y="2362391"/>
            <a:ext cx="2616623" cy="1039827"/>
          </a:xfrm>
          <a:prstGeom prst="straightConnector1">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38" name="椭圆 37"/>
          <p:cNvSpPr/>
          <p:nvPr/>
        </p:nvSpPr>
        <p:spPr>
          <a:xfrm>
            <a:off x="467890" y="3198227"/>
            <a:ext cx="2463800" cy="407982"/>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16579" y="3051655"/>
            <a:ext cx="1841501" cy="279953"/>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40" idx="1"/>
          </p:cNvCxnSpPr>
          <p:nvPr/>
        </p:nvCxnSpPr>
        <p:spPr>
          <a:xfrm flipH="1" flipV="1">
            <a:off x="2934865" y="2411043"/>
            <a:ext cx="2681714" cy="780589"/>
          </a:xfrm>
          <a:prstGeom prst="straightConnector1">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42" name="椭圆 41"/>
          <p:cNvSpPr/>
          <p:nvPr/>
        </p:nvSpPr>
        <p:spPr>
          <a:xfrm>
            <a:off x="527050" y="2116679"/>
            <a:ext cx="2463800" cy="407982"/>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625677" y="3909264"/>
            <a:ext cx="1512150" cy="494656"/>
          </a:xfrm>
          <a:prstGeom prst="rect">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4" idx="1"/>
          </p:cNvCxnSpPr>
          <p:nvPr/>
        </p:nvCxnSpPr>
        <p:spPr>
          <a:xfrm flipH="1" flipV="1">
            <a:off x="2927350" y="1275347"/>
            <a:ext cx="2698327" cy="2881245"/>
          </a:xfrm>
          <a:prstGeom prst="straightConnector1">
            <a:avLst/>
          </a:prstGeom>
          <a:noFill/>
          <a:ln w="127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47" name="椭圆 46"/>
          <p:cNvSpPr/>
          <p:nvPr/>
        </p:nvSpPr>
        <p:spPr>
          <a:xfrm>
            <a:off x="517526" y="980199"/>
            <a:ext cx="2463800" cy="407982"/>
          </a:xfrm>
          <a:prstGeom prst="ellipse">
            <a:avLst/>
          </a:prstGeom>
          <a:noFill/>
          <a:ln w="1905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9" name="文本框 48"/>
              <p:cNvSpPr txBox="1"/>
              <p:nvPr/>
            </p:nvSpPr>
            <p:spPr>
              <a:xfrm>
                <a:off x="4938288" y="1098123"/>
                <a:ext cx="3056361" cy="253916"/>
              </a:xfrm>
              <a:prstGeom prst="rect">
                <a:avLst/>
              </a:prstGeom>
              <a:noFill/>
            </p:spPr>
            <p:txBody>
              <a:bodyPr wrap="square" rtlCol="0">
                <a:spAutoFit/>
              </a:bodyPr>
              <a:lstStyle/>
              <a:p>
                <a:pPr marL="171450" indent="-171450">
                  <a:buFont typeface="Wingdings" panose="05000000000000000000" pitchFamily="2" charset="2"/>
                  <a:buChar char="p"/>
                </a:pPr>
                <a:r>
                  <a:rPr lang="zh-CN" altLang="en-US" sz="1050" b="1" dirty="0" smtClean="0">
                    <a:solidFill>
                      <a:srgbClr val="BF1313"/>
                    </a:solidFill>
                    <a:latin typeface="华文楷体" panose="02010600040101010101" pitchFamily="2" charset="-122"/>
                    <a:ea typeface="华文楷体" panose="02010600040101010101" pitchFamily="2" charset="-122"/>
                  </a:rPr>
                  <a:t>在推理步长</a:t>
                </a:r>
                <a14:m>
                  <m:oMath xmlns:m="http://schemas.openxmlformats.org/officeDocument/2006/math">
                    <m:r>
                      <a:rPr lang="en-US" altLang="zh-CN" sz="1050" b="1" i="0" smtClean="0">
                        <a:solidFill>
                          <a:srgbClr val="BF1313"/>
                        </a:solidFill>
                        <a:latin typeface="Cambria Math" panose="02040503050406030204" pitchFamily="18" charset="0"/>
                        <a:ea typeface="华文楷体" panose="02010600040101010101" pitchFamily="2" charset="-122"/>
                      </a:rPr>
                      <m:t>𝐭</m:t>
                    </m:r>
                    <m:r>
                      <a:rPr lang="en-US" altLang="zh-CN" sz="1050" b="1" i="0" smtClean="0">
                        <a:solidFill>
                          <a:srgbClr val="BF1313"/>
                        </a:solidFill>
                        <a:latin typeface="Cambria Math" panose="02040503050406030204" pitchFamily="18" charset="0"/>
                        <a:ea typeface="华文楷体" panose="02010600040101010101" pitchFamily="2" charset="-122"/>
                      </a:rPr>
                      <m:t>=</m:t>
                    </m:r>
                    <m:r>
                      <a:rPr lang="en-US" altLang="zh-CN" sz="1050" b="1" i="0" smtClean="0">
                        <a:solidFill>
                          <a:srgbClr val="BF1313"/>
                        </a:solidFill>
                        <a:latin typeface="Cambria Math" panose="02040503050406030204" pitchFamily="18" charset="0"/>
                        <a:ea typeface="华文楷体" panose="02010600040101010101" pitchFamily="2" charset="-122"/>
                      </a:rPr>
                      <m:t>𝟏</m:t>
                    </m:r>
                    <m:r>
                      <a:rPr lang="en-US" altLang="zh-CN" sz="1050" b="1" i="0" smtClean="0">
                        <a:solidFill>
                          <a:srgbClr val="BF1313"/>
                        </a:solidFill>
                        <a:latin typeface="Cambria Math" panose="02040503050406030204" pitchFamily="18" charset="0"/>
                        <a:ea typeface="华文楷体" panose="02010600040101010101" pitchFamily="2" charset="-122"/>
                      </a:rPr>
                      <m:t>,</m:t>
                    </m:r>
                    <m:r>
                      <a:rPr lang="en-US" altLang="zh-CN" sz="1050" b="1" i="0" smtClean="0">
                        <a:solidFill>
                          <a:srgbClr val="BF1313"/>
                        </a:solidFill>
                        <a:latin typeface="Cambria Math" panose="02040503050406030204" pitchFamily="18" charset="0"/>
                        <a:ea typeface="华文楷体" panose="02010600040101010101" pitchFamily="2" charset="-122"/>
                      </a:rPr>
                      <m:t>𝟐</m:t>
                    </m:r>
                    <m:r>
                      <a:rPr lang="en-US" altLang="zh-CN" sz="1050" b="1" i="0" smtClean="0">
                        <a:solidFill>
                          <a:srgbClr val="BF1313"/>
                        </a:solidFill>
                        <a:latin typeface="Cambria Math" panose="02040503050406030204" pitchFamily="18" charset="0"/>
                        <a:ea typeface="华文楷体" panose="02010600040101010101" pitchFamily="2" charset="-122"/>
                      </a:rPr>
                      <m:t>,…,</m:t>
                    </m:r>
                    <m:r>
                      <a:rPr lang="en-US" altLang="zh-CN" sz="1050" b="1" i="1" smtClean="0">
                        <a:solidFill>
                          <a:srgbClr val="BF1313"/>
                        </a:solidFill>
                        <a:latin typeface="Cambria Math" panose="02040503050406030204" pitchFamily="18" charset="0"/>
                        <a:ea typeface="华文楷体" panose="02010600040101010101" pitchFamily="2" charset="-122"/>
                      </a:rPr>
                      <m:t>𝑻</m:t>
                    </m:r>
                  </m:oMath>
                </a14:m>
                <a:r>
                  <a:rPr lang="zh-CN" altLang="en-US" sz="1050" b="1" dirty="0" smtClean="0">
                    <a:solidFill>
                      <a:srgbClr val="BF1313"/>
                    </a:solidFill>
                    <a:latin typeface="华文楷体" panose="02010600040101010101" pitchFamily="2" charset="-122"/>
                    <a:ea typeface="华文楷体" panose="02010600040101010101" pitchFamily="2" charset="-122"/>
                  </a:rPr>
                  <a:t>，</a:t>
                </a:r>
                <a:r>
                  <a:rPr lang="en-US" altLang="zh-CN" sz="1050" b="1" dirty="0" smtClean="0">
                    <a:solidFill>
                      <a:srgbClr val="BF1313"/>
                    </a:solidFill>
                    <a:latin typeface="华文楷体" panose="02010600040101010101" pitchFamily="2" charset="-122"/>
                    <a:ea typeface="华文楷体" panose="02010600040101010101" pitchFamily="2" charset="-122"/>
                  </a:rPr>
                  <a:t>RAE</a:t>
                </a:r>
                <a:r>
                  <a:rPr lang="zh-CN" altLang="en-US" sz="1050" b="1" dirty="0" smtClean="0">
                    <a:solidFill>
                      <a:srgbClr val="BF1313"/>
                    </a:solidFill>
                    <a:latin typeface="华文楷体" panose="02010600040101010101" pitchFamily="2" charset="-122"/>
                    <a:ea typeface="华文楷体" panose="02010600040101010101" pitchFamily="2" charset="-122"/>
                  </a:rPr>
                  <a:t>有：</a:t>
                </a:r>
              </a:p>
            </p:txBody>
          </p:sp>
        </mc:Choice>
        <mc:Fallback xmlns="">
          <p:sp>
            <p:nvSpPr>
              <p:cNvPr id="49" name="文本框 48"/>
              <p:cNvSpPr txBox="1">
                <a:spLocks noRot="1" noChangeAspect="1" noMove="1" noResize="1" noEditPoints="1" noAdjustHandles="1" noChangeArrowheads="1" noChangeShapeType="1" noTextEdit="1"/>
              </p:cNvSpPr>
              <p:nvPr/>
            </p:nvSpPr>
            <p:spPr>
              <a:xfrm>
                <a:off x="4938288" y="1098123"/>
                <a:ext cx="3056361" cy="253916"/>
              </a:xfrm>
              <a:prstGeom prst="rect">
                <a:avLst/>
              </a:prstGeom>
              <a:blipFill rotWithShape="0">
                <a:blip r:embed="rId29"/>
                <a:stretch>
                  <a:fillRect b="-1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938292" y="3437130"/>
                <a:ext cx="3192460" cy="253916"/>
              </a:xfrm>
              <a:prstGeom prst="rect">
                <a:avLst/>
              </a:prstGeom>
              <a:noFill/>
            </p:spPr>
            <p:txBody>
              <a:bodyPr wrap="square" rtlCol="0">
                <a:spAutoFit/>
              </a:bodyPr>
              <a:lstStyle/>
              <a:p>
                <a:pPr marL="171450" indent="-171450">
                  <a:buFont typeface="Wingdings" panose="05000000000000000000" pitchFamily="2" charset="2"/>
                  <a:buChar char="p"/>
                </a:pPr>
                <a:r>
                  <a:rPr lang="zh-CN" altLang="en-US" sz="1050" b="1" dirty="0" smtClean="0">
                    <a:solidFill>
                      <a:srgbClr val="BF1313"/>
                    </a:solidFill>
                    <a:latin typeface="华文楷体" panose="02010600040101010101" pitchFamily="2" charset="-122"/>
                    <a:ea typeface="华文楷体" panose="02010600040101010101" pitchFamily="2" charset="-122"/>
                  </a:rPr>
                  <a:t>在推理步长</a:t>
                </a:r>
                <a14:m>
                  <m:oMath xmlns:m="http://schemas.openxmlformats.org/officeDocument/2006/math">
                    <m:r>
                      <a:rPr lang="en-US" altLang="zh-CN" sz="1050" b="1" i="0" smtClean="0">
                        <a:solidFill>
                          <a:srgbClr val="BF1313"/>
                        </a:solidFill>
                        <a:latin typeface="Cambria Math" panose="02040503050406030204" pitchFamily="18" charset="0"/>
                        <a:ea typeface="华文楷体" panose="02010600040101010101" pitchFamily="2" charset="-122"/>
                      </a:rPr>
                      <m:t>𝐭</m:t>
                    </m:r>
                    <m:r>
                      <a:rPr lang="en-US" altLang="zh-CN" sz="1050" b="1" i="0" smtClean="0">
                        <a:solidFill>
                          <a:srgbClr val="BF1313"/>
                        </a:solidFill>
                        <a:latin typeface="Cambria Math" panose="02040503050406030204" pitchFamily="18" charset="0"/>
                        <a:ea typeface="华文楷体" panose="02010600040101010101" pitchFamily="2" charset="-122"/>
                      </a:rPr>
                      <m:t>=</m:t>
                    </m:r>
                    <m:r>
                      <a:rPr lang="en-US" altLang="zh-CN" sz="1050" b="1" i="1" smtClean="0">
                        <a:solidFill>
                          <a:srgbClr val="BF1313"/>
                        </a:solidFill>
                        <a:latin typeface="Cambria Math" panose="02040503050406030204" pitchFamily="18" charset="0"/>
                        <a:ea typeface="华文楷体" panose="02010600040101010101" pitchFamily="2" charset="-122"/>
                      </a:rPr>
                      <m:t>𝑻</m:t>
                    </m:r>
                  </m:oMath>
                </a14:m>
                <a:r>
                  <a:rPr lang="zh-CN" altLang="en-US" sz="1050" b="1" dirty="0" smtClean="0">
                    <a:solidFill>
                      <a:srgbClr val="BF1313"/>
                    </a:solidFill>
                    <a:latin typeface="华文楷体" panose="02010600040101010101" pitchFamily="2" charset="-122"/>
                    <a:ea typeface="华文楷体" panose="02010600040101010101" pitchFamily="2" charset="-122"/>
                  </a:rPr>
                  <a:t>，递归判别器判别器</a:t>
                </a:r>
                <a:r>
                  <a:rPr lang="en-US" altLang="zh-CN" sz="1050" b="1" dirty="0" smtClean="0">
                    <a:solidFill>
                      <a:srgbClr val="BF1313"/>
                    </a:solidFill>
                    <a:latin typeface="华文楷体" panose="02010600040101010101" pitchFamily="2" charset="-122"/>
                    <a:ea typeface="华文楷体" panose="02010600040101010101" pitchFamily="2" charset="-122"/>
                  </a:rPr>
                  <a:t>D</a:t>
                </a:r>
                <a:r>
                  <a:rPr lang="zh-CN" altLang="en-US" sz="1050" b="1" dirty="0" smtClean="0">
                    <a:solidFill>
                      <a:srgbClr val="BF1313"/>
                    </a:solidFill>
                    <a:latin typeface="华文楷体" panose="02010600040101010101" pitchFamily="2" charset="-122"/>
                    <a:ea typeface="华文楷体" panose="02010600040101010101" pitchFamily="2" charset="-122"/>
                  </a:rPr>
                  <a:t>：</a:t>
                </a:r>
              </a:p>
            </p:txBody>
          </p:sp>
        </mc:Choice>
        <mc:Fallback xmlns="">
          <p:sp>
            <p:nvSpPr>
              <p:cNvPr id="50" name="文本框 49"/>
              <p:cNvSpPr txBox="1">
                <a:spLocks noRot="1" noChangeAspect="1" noMove="1" noResize="1" noEditPoints="1" noAdjustHandles="1" noChangeArrowheads="1" noChangeShapeType="1" noTextEdit="1"/>
              </p:cNvSpPr>
              <p:nvPr/>
            </p:nvSpPr>
            <p:spPr>
              <a:xfrm>
                <a:off x="4938292" y="3437130"/>
                <a:ext cx="3192460" cy="253916"/>
              </a:xfrm>
              <a:prstGeom prst="rect">
                <a:avLst/>
              </a:prstGeom>
              <a:blipFill rotWithShape="0">
                <a:blip r:embed="rId30"/>
                <a:stretch>
                  <a:fillRect b="-1463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052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300"/>
                                        <p:tgtEl>
                                          <p:spTgt spid="32"/>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00"/>
                                        <p:tgtEl>
                                          <p:spTgt spid="11"/>
                                        </p:tgtEl>
                                      </p:cBhvr>
                                    </p:animEffect>
                                  </p:childTnLst>
                                </p:cTn>
                              </p:par>
                            </p:childTnLst>
                          </p:cTn>
                        </p:par>
                        <p:par>
                          <p:cTn id="12" fill="hold">
                            <p:stCondLst>
                              <p:cond delay="6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3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2"/>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300"/>
                                        <p:tgtEl>
                                          <p:spTgt spid="36"/>
                                        </p:tgtEl>
                                      </p:cBhvr>
                                    </p:animEffect>
                                  </p:childTnLst>
                                </p:cTn>
                              </p:par>
                            </p:childTnLst>
                          </p:cTn>
                        </p:par>
                        <p:par>
                          <p:cTn id="28" fill="hold">
                            <p:stCondLst>
                              <p:cond delay="300"/>
                            </p:stCondLst>
                            <p:childTnLst>
                              <p:par>
                                <p:cTn id="29" presetID="10" presetClass="entr" presetSubtype="0" fill="hold"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300"/>
                                        <p:tgtEl>
                                          <p:spTgt spid="37"/>
                                        </p:tgtEl>
                                      </p:cBhvr>
                                    </p:animEffect>
                                  </p:childTnLst>
                                </p:cTn>
                              </p:par>
                            </p:childTnLst>
                          </p:cTn>
                        </p:par>
                        <p:par>
                          <p:cTn id="32" fill="hold">
                            <p:stCondLst>
                              <p:cond delay="6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3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37"/>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8"/>
                                        </p:tgtEl>
                                        <p:attrNameLst>
                                          <p:attrName>style.visibility</p:attrName>
                                        </p:attrNameLst>
                                      </p:cBhvr>
                                      <p:to>
                                        <p:strVal val="hidden"/>
                                      </p:to>
                                    </p:set>
                                  </p:childTnLst>
                                </p:cTn>
                              </p:par>
                            </p:childTnLst>
                          </p:cTn>
                        </p:par>
                        <p:par>
                          <p:cTn id="44" fill="hold">
                            <p:stCondLst>
                              <p:cond delay="0"/>
                            </p:stCondLst>
                            <p:childTnLst>
                              <p:par>
                                <p:cTn id="45" presetID="10" presetClass="entr" presetSubtype="0"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300"/>
                                        <p:tgtEl>
                                          <p:spTgt spid="40"/>
                                        </p:tgtEl>
                                      </p:cBhvr>
                                    </p:animEffect>
                                  </p:childTnLst>
                                </p:cTn>
                              </p:par>
                            </p:childTnLst>
                          </p:cTn>
                        </p:par>
                        <p:par>
                          <p:cTn id="48" fill="hold">
                            <p:stCondLst>
                              <p:cond delay="300"/>
                            </p:stCondLst>
                            <p:childTnLst>
                              <p:par>
                                <p:cTn id="49" presetID="10" presetClass="entr" presetSubtype="0"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300"/>
                                        <p:tgtEl>
                                          <p:spTgt spid="41"/>
                                        </p:tgtEl>
                                      </p:cBhvr>
                                    </p:animEffect>
                                  </p:childTnLst>
                                </p:cTn>
                              </p:par>
                            </p:childTnLst>
                          </p:cTn>
                        </p:par>
                        <p:par>
                          <p:cTn id="52" fill="hold">
                            <p:stCondLst>
                              <p:cond delay="600"/>
                            </p:stCondLst>
                            <p:childTnLst>
                              <p:par>
                                <p:cTn id="53" presetID="10" presetClass="entr" presetSubtype="0" fill="hold" grpId="0" nodeType="after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3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40"/>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41"/>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42"/>
                                        </p:tgtEl>
                                        <p:attrNameLst>
                                          <p:attrName>style.visibility</p:attrName>
                                        </p:attrNameLst>
                                      </p:cBhvr>
                                      <p:to>
                                        <p:strVal val="hidden"/>
                                      </p:to>
                                    </p:set>
                                  </p:childTnLst>
                                </p:cTn>
                              </p:par>
                            </p:childTnLst>
                          </p:cTn>
                        </p:par>
                        <p:par>
                          <p:cTn id="64" fill="hold">
                            <p:stCondLst>
                              <p:cond delay="0"/>
                            </p:stCondLst>
                            <p:childTnLst>
                              <p:par>
                                <p:cTn id="65" presetID="10" presetClass="entr" presetSubtype="0" fill="hold" grpId="0" nodeType="after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300"/>
                                        <p:tgtEl>
                                          <p:spTgt spid="44"/>
                                        </p:tgtEl>
                                      </p:cBhvr>
                                    </p:animEffect>
                                  </p:childTnLst>
                                </p:cTn>
                              </p:par>
                            </p:childTnLst>
                          </p:cTn>
                        </p:par>
                        <p:par>
                          <p:cTn id="68" fill="hold">
                            <p:stCondLst>
                              <p:cond delay="300"/>
                            </p:stCondLst>
                            <p:childTnLst>
                              <p:par>
                                <p:cTn id="69" presetID="10" presetClass="entr" presetSubtype="0" fill="hold"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300"/>
                                        <p:tgtEl>
                                          <p:spTgt spid="45"/>
                                        </p:tgtEl>
                                      </p:cBhvr>
                                    </p:animEffect>
                                  </p:childTnLst>
                                </p:cTn>
                              </p:par>
                            </p:childTnLst>
                          </p:cTn>
                        </p:par>
                        <p:par>
                          <p:cTn id="72" fill="hold">
                            <p:stCondLst>
                              <p:cond delay="600"/>
                            </p:stCondLst>
                            <p:childTnLst>
                              <p:par>
                                <p:cTn id="73" presetID="10" presetClass="entr" presetSubtype="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300"/>
                                        <p:tgtEl>
                                          <p:spTgt spid="4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44"/>
                                        </p:tgtEl>
                                        <p:attrNameLst>
                                          <p:attrName>style.visibility</p:attrName>
                                        </p:attrNameLst>
                                      </p:cBhvr>
                                      <p:to>
                                        <p:strVal val="hidden"/>
                                      </p:to>
                                    </p:set>
                                  </p:childTnLst>
                                </p:cTn>
                              </p:par>
                              <p:par>
                                <p:cTn id="80" presetID="1" presetClass="exit" presetSubtype="0" fill="hold" nodeType="withEffect">
                                  <p:stCondLst>
                                    <p:cond delay="0"/>
                                  </p:stCondLst>
                                  <p:childTnLst>
                                    <p:set>
                                      <p:cBhvr>
                                        <p:cTn id="81" dur="1" fill="hold">
                                          <p:stCondLst>
                                            <p:cond delay="0"/>
                                          </p:stCondLst>
                                        </p:cTn>
                                        <p:tgtEl>
                                          <p:spTgt spid="45"/>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8" grpId="0" animBg="1"/>
      <p:bldP spid="8" grpId="1" animBg="1"/>
      <p:bldP spid="36" grpId="0" animBg="1"/>
      <p:bldP spid="36" grpId="1" animBg="1"/>
      <p:bldP spid="38" grpId="0" animBg="1"/>
      <p:bldP spid="38" grpId="1" animBg="1"/>
      <p:bldP spid="40" grpId="0" animBg="1"/>
      <p:bldP spid="40" grpId="1" animBg="1"/>
      <p:bldP spid="42" grpId="0" animBg="1"/>
      <p:bldP spid="42" grpId="1" animBg="1"/>
      <p:bldP spid="44" grpId="0" animBg="1"/>
      <p:bldP spid="44" grpId="1" animBg="1"/>
      <p:bldP spid="47" grpId="0" animBg="1"/>
      <p:bldP spid="47"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1487908"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RAGAN</a:t>
            </a:r>
            <a:r>
              <a:rPr lang="zh-CN" altLang="en-US" sz="1050" b="1" dirty="0" smtClean="0">
                <a:solidFill>
                  <a:srgbClr val="BF1313"/>
                </a:solidFill>
                <a:latin typeface="Times New Roman" panose="02020603050405020304" pitchFamily="18" charset="0"/>
                <a:ea typeface="华文楷体" panose="02010600040101010101" pitchFamily="2" charset="-122"/>
              </a:rPr>
              <a:t>的训练准则</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034717580"/>
              </p:ext>
            </p:extLst>
          </p:nvPr>
        </p:nvGraphicFramePr>
        <p:xfrm>
          <a:off x="193675" y="917575"/>
          <a:ext cx="4106863" cy="4064000"/>
        </p:xfrm>
        <a:graphic>
          <a:graphicData uri="http://schemas.openxmlformats.org/presentationml/2006/ole">
            <mc:AlternateContent xmlns:mc="http://schemas.openxmlformats.org/markup-compatibility/2006">
              <mc:Choice xmlns:v="urn:schemas-microsoft-com:vml" Requires="v">
                <p:oleObj spid="_x0000_s62740" name="Visio" r:id="rId3" imgW="6429434" imgH="6362820" progId="Visio.Drawing.15">
                  <p:embed/>
                </p:oleObj>
              </mc:Choice>
              <mc:Fallback>
                <p:oleObj name="Visio" r:id="rId3" imgW="6429434" imgH="6362820" progId="Visio.Drawing.15">
                  <p:embed/>
                  <p:pic>
                    <p:nvPicPr>
                      <p:cNvPr id="0" name=""/>
                      <p:cNvPicPr/>
                      <p:nvPr/>
                    </p:nvPicPr>
                    <p:blipFill>
                      <a:blip r:embed="rId4"/>
                      <a:stretch>
                        <a:fillRect/>
                      </a:stretch>
                    </p:blipFill>
                    <p:spPr>
                      <a:xfrm>
                        <a:off x="193675" y="917575"/>
                        <a:ext cx="4106863" cy="4064000"/>
                      </a:xfrm>
                      <a:prstGeom prst="rect">
                        <a:avLst/>
                      </a:prstGeom>
                    </p:spPr>
                  </p:pic>
                </p:oleObj>
              </mc:Fallback>
            </mc:AlternateContent>
          </a:graphicData>
        </a:graphic>
      </p:graphicFrame>
      <p:cxnSp>
        <p:nvCxnSpPr>
          <p:cNvPr id="7" name="直接连接符 6"/>
          <p:cNvCxnSpPr/>
          <p:nvPr/>
        </p:nvCxnSpPr>
        <p:spPr>
          <a:xfrm>
            <a:off x="4306888" y="831948"/>
            <a:ext cx="0" cy="4311552"/>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extLst>
              <p:ext uri="{D42A27DB-BD31-4B8C-83A1-F6EECF244321}">
                <p14:modId xmlns:p14="http://schemas.microsoft.com/office/powerpoint/2010/main" val="2000730605"/>
              </p:ext>
            </p:extLst>
          </p:nvPr>
        </p:nvGraphicFramePr>
        <p:xfrm>
          <a:off x="4684713" y="1189235"/>
          <a:ext cx="3810000" cy="279400"/>
        </p:xfrm>
        <a:graphic>
          <a:graphicData uri="http://schemas.openxmlformats.org/presentationml/2006/ole">
            <mc:AlternateContent xmlns:mc="http://schemas.openxmlformats.org/markup-compatibility/2006">
              <mc:Choice xmlns:v="urn:schemas-microsoft-com:vml" Requires="v">
                <p:oleObj spid="_x0000_s62741" name="Equation" r:id="rId5" imgW="3809880" imgH="279360" progId="Equation.DSMT4">
                  <p:embed/>
                </p:oleObj>
              </mc:Choice>
              <mc:Fallback>
                <p:oleObj name="Equation" r:id="rId5" imgW="3809880" imgH="279360" progId="Equation.DSMT4">
                  <p:embed/>
                  <p:pic>
                    <p:nvPicPr>
                      <p:cNvPr id="0" name=""/>
                      <p:cNvPicPr/>
                      <p:nvPr/>
                    </p:nvPicPr>
                    <p:blipFill>
                      <a:blip r:embed="rId6"/>
                      <a:stretch>
                        <a:fillRect/>
                      </a:stretch>
                    </p:blipFill>
                    <p:spPr>
                      <a:xfrm>
                        <a:off x="4684713" y="1189235"/>
                        <a:ext cx="3810000" cy="2794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219848123"/>
              </p:ext>
            </p:extLst>
          </p:nvPr>
        </p:nvGraphicFramePr>
        <p:xfrm>
          <a:off x="4657725" y="1581150"/>
          <a:ext cx="4470400" cy="482600"/>
        </p:xfrm>
        <a:graphic>
          <a:graphicData uri="http://schemas.openxmlformats.org/presentationml/2006/ole">
            <mc:AlternateContent xmlns:mc="http://schemas.openxmlformats.org/markup-compatibility/2006">
              <mc:Choice xmlns:v="urn:schemas-microsoft-com:vml" Requires="v">
                <p:oleObj spid="_x0000_s62742" name="Equation" r:id="rId7" imgW="4470120" imgH="482400" progId="Equation.DSMT4">
                  <p:embed/>
                </p:oleObj>
              </mc:Choice>
              <mc:Fallback>
                <p:oleObj name="Equation" r:id="rId7" imgW="4470120" imgH="482400" progId="Equation.DSMT4">
                  <p:embed/>
                  <p:pic>
                    <p:nvPicPr>
                      <p:cNvPr id="0" name=""/>
                      <p:cNvPicPr/>
                      <p:nvPr/>
                    </p:nvPicPr>
                    <p:blipFill>
                      <a:blip r:embed="rId8"/>
                      <a:stretch>
                        <a:fillRect/>
                      </a:stretch>
                    </p:blipFill>
                    <p:spPr>
                      <a:xfrm>
                        <a:off x="4657725" y="1581150"/>
                        <a:ext cx="4470400" cy="4826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256844875"/>
              </p:ext>
            </p:extLst>
          </p:nvPr>
        </p:nvGraphicFramePr>
        <p:xfrm>
          <a:off x="4664075" y="2178050"/>
          <a:ext cx="3530600" cy="558800"/>
        </p:xfrm>
        <a:graphic>
          <a:graphicData uri="http://schemas.openxmlformats.org/presentationml/2006/ole">
            <mc:AlternateContent xmlns:mc="http://schemas.openxmlformats.org/markup-compatibility/2006">
              <mc:Choice xmlns:v="urn:schemas-microsoft-com:vml" Requires="v">
                <p:oleObj spid="_x0000_s62743" name="Equation" r:id="rId9" imgW="3530520" imgH="558720" progId="Equation.DSMT4">
                  <p:embed/>
                </p:oleObj>
              </mc:Choice>
              <mc:Fallback>
                <p:oleObj name="Equation" r:id="rId9" imgW="3530520" imgH="558720" progId="Equation.DSMT4">
                  <p:embed/>
                  <p:pic>
                    <p:nvPicPr>
                      <p:cNvPr id="0" name=""/>
                      <p:cNvPicPr/>
                      <p:nvPr/>
                    </p:nvPicPr>
                    <p:blipFill>
                      <a:blip r:embed="rId10"/>
                      <a:stretch>
                        <a:fillRect/>
                      </a:stretch>
                    </p:blipFill>
                    <p:spPr>
                      <a:xfrm>
                        <a:off x="4664075" y="2178050"/>
                        <a:ext cx="3530600" cy="5588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008280896"/>
              </p:ext>
            </p:extLst>
          </p:nvPr>
        </p:nvGraphicFramePr>
        <p:xfrm>
          <a:off x="4676776" y="2849485"/>
          <a:ext cx="2552700" cy="304800"/>
        </p:xfrm>
        <a:graphic>
          <a:graphicData uri="http://schemas.openxmlformats.org/presentationml/2006/ole">
            <mc:AlternateContent xmlns:mc="http://schemas.openxmlformats.org/markup-compatibility/2006">
              <mc:Choice xmlns:v="urn:schemas-microsoft-com:vml" Requires="v">
                <p:oleObj spid="_x0000_s62744" name="Equation" r:id="rId11" imgW="2552400" imgH="304560" progId="Equation.DSMT4">
                  <p:embed/>
                </p:oleObj>
              </mc:Choice>
              <mc:Fallback>
                <p:oleObj name="Equation" r:id="rId11" imgW="2552400" imgH="304560" progId="Equation.DSMT4">
                  <p:embed/>
                  <p:pic>
                    <p:nvPicPr>
                      <p:cNvPr id="0" name=""/>
                      <p:cNvPicPr/>
                      <p:nvPr/>
                    </p:nvPicPr>
                    <p:blipFill>
                      <a:blip r:embed="rId12"/>
                      <a:stretch>
                        <a:fillRect/>
                      </a:stretch>
                    </p:blipFill>
                    <p:spPr>
                      <a:xfrm>
                        <a:off x="4676776" y="2849485"/>
                        <a:ext cx="2552700" cy="3048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2647261586"/>
              </p:ext>
            </p:extLst>
          </p:nvPr>
        </p:nvGraphicFramePr>
        <p:xfrm>
          <a:off x="4676776" y="3267435"/>
          <a:ext cx="3022600" cy="304800"/>
        </p:xfrm>
        <a:graphic>
          <a:graphicData uri="http://schemas.openxmlformats.org/presentationml/2006/ole">
            <mc:AlternateContent xmlns:mc="http://schemas.openxmlformats.org/markup-compatibility/2006">
              <mc:Choice xmlns:v="urn:schemas-microsoft-com:vml" Requires="v">
                <p:oleObj spid="_x0000_s62745" name="Equation" r:id="rId13" imgW="3022560" imgH="304560" progId="Equation.DSMT4">
                  <p:embed/>
                </p:oleObj>
              </mc:Choice>
              <mc:Fallback>
                <p:oleObj name="Equation" r:id="rId13" imgW="3022560" imgH="304560" progId="Equation.DSMT4">
                  <p:embed/>
                  <p:pic>
                    <p:nvPicPr>
                      <p:cNvPr id="0" name=""/>
                      <p:cNvPicPr/>
                      <p:nvPr/>
                    </p:nvPicPr>
                    <p:blipFill>
                      <a:blip r:embed="rId14"/>
                      <a:stretch>
                        <a:fillRect/>
                      </a:stretch>
                    </p:blipFill>
                    <p:spPr>
                      <a:xfrm>
                        <a:off x="4676776" y="3267435"/>
                        <a:ext cx="3022600" cy="3048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641981247"/>
              </p:ext>
            </p:extLst>
          </p:nvPr>
        </p:nvGraphicFramePr>
        <p:xfrm>
          <a:off x="4684713" y="4102502"/>
          <a:ext cx="2324100" cy="330200"/>
        </p:xfrm>
        <a:graphic>
          <a:graphicData uri="http://schemas.openxmlformats.org/presentationml/2006/ole">
            <mc:AlternateContent xmlns:mc="http://schemas.openxmlformats.org/markup-compatibility/2006">
              <mc:Choice xmlns:v="urn:schemas-microsoft-com:vml" Requires="v">
                <p:oleObj spid="_x0000_s62746" name="Equation" r:id="rId15" imgW="2323800" imgH="330120" progId="Equation.DSMT4">
                  <p:embed/>
                </p:oleObj>
              </mc:Choice>
              <mc:Fallback>
                <p:oleObj name="Equation" r:id="rId15" imgW="2323800" imgH="330120" progId="Equation.DSMT4">
                  <p:embed/>
                  <p:pic>
                    <p:nvPicPr>
                      <p:cNvPr id="0" name=""/>
                      <p:cNvPicPr/>
                      <p:nvPr/>
                    </p:nvPicPr>
                    <p:blipFill>
                      <a:blip r:embed="rId16"/>
                      <a:stretch>
                        <a:fillRect/>
                      </a:stretch>
                    </p:blipFill>
                    <p:spPr>
                      <a:xfrm>
                        <a:off x="4684713" y="4102502"/>
                        <a:ext cx="2324100" cy="3302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617082809"/>
              </p:ext>
            </p:extLst>
          </p:nvPr>
        </p:nvGraphicFramePr>
        <p:xfrm>
          <a:off x="4676776" y="4477452"/>
          <a:ext cx="2514600" cy="330200"/>
        </p:xfrm>
        <a:graphic>
          <a:graphicData uri="http://schemas.openxmlformats.org/presentationml/2006/ole">
            <mc:AlternateContent xmlns:mc="http://schemas.openxmlformats.org/markup-compatibility/2006">
              <mc:Choice xmlns:v="urn:schemas-microsoft-com:vml" Requires="v">
                <p:oleObj spid="_x0000_s62747" name="Equation" r:id="rId17" imgW="2514600" imgH="330120" progId="Equation.DSMT4">
                  <p:embed/>
                </p:oleObj>
              </mc:Choice>
              <mc:Fallback>
                <p:oleObj name="Equation" r:id="rId17" imgW="2514600" imgH="330120" progId="Equation.DSMT4">
                  <p:embed/>
                  <p:pic>
                    <p:nvPicPr>
                      <p:cNvPr id="0" name=""/>
                      <p:cNvPicPr/>
                      <p:nvPr/>
                    </p:nvPicPr>
                    <p:blipFill>
                      <a:blip r:embed="rId18"/>
                      <a:stretch>
                        <a:fillRect/>
                      </a:stretch>
                    </p:blipFill>
                    <p:spPr>
                      <a:xfrm>
                        <a:off x="4676776" y="4477452"/>
                        <a:ext cx="2514600" cy="330200"/>
                      </a:xfrm>
                      <a:prstGeom prst="rect">
                        <a:avLst/>
                      </a:prstGeom>
                    </p:spPr>
                  </p:pic>
                </p:oleObj>
              </mc:Fallback>
            </mc:AlternateContent>
          </a:graphicData>
        </a:graphic>
      </p:graphicFrame>
      <p:sp>
        <p:nvSpPr>
          <p:cNvPr id="16" name="矩形 15"/>
          <p:cNvSpPr/>
          <p:nvPr/>
        </p:nvSpPr>
        <p:spPr>
          <a:xfrm>
            <a:off x="4311651" y="881765"/>
            <a:ext cx="2697162"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驱动模型的混合监督损失函数</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17" name="矩形 16"/>
          <p:cNvSpPr/>
          <p:nvPr/>
        </p:nvSpPr>
        <p:spPr>
          <a:xfrm>
            <a:off x="4311651" y="3792971"/>
            <a:ext cx="2374898"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en-US" altLang="zh-CN" sz="1050" b="1" dirty="0" smtClean="0">
                <a:solidFill>
                  <a:srgbClr val="BF1313"/>
                </a:solidFill>
                <a:latin typeface="华文楷体" panose="02010600040101010101" pitchFamily="2" charset="-122"/>
                <a:ea typeface="华文楷体" panose="02010600040101010101" pitchFamily="2" charset="-122"/>
              </a:rPr>
              <a:t>RAGAN</a:t>
            </a:r>
            <a:r>
              <a:rPr lang="zh-CN" altLang="en-US" sz="1050" b="1" dirty="0" smtClean="0">
                <a:solidFill>
                  <a:srgbClr val="BF1313"/>
                </a:solidFill>
                <a:latin typeface="华文楷体" panose="02010600040101010101" pitchFamily="2" charset="-122"/>
                <a:ea typeface="华文楷体" panose="02010600040101010101" pitchFamily="2" charset="-122"/>
              </a:rPr>
              <a:t>的损失函数及最优模型</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grpSp>
        <p:nvGrpSpPr>
          <p:cNvPr id="20" name="组合 19"/>
          <p:cNvGrpSpPr/>
          <p:nvPr/>
        </p:nvGrpSpPr>
        <p:grpSpPr>
          <a:xfrm>
            <a:off x="7569200" y="4377087"/>
            <a:ext cx="1111250" cy="443926"/>
            <a:chOff x="2107145" y="2729625"/>
            <a:chExt cx="1289818" cy="1404077"/>
          </a:xfrm>
        </p:grpSpPr>
        <p:sp>
          <p:nvSpPr>
            <p:cNvPr id="21" name="矩形 20"/>
            <p:cNvSpPr/>
            <p:nvPr/>
          </p:nvSpPr>
          <p:spPr>
            <a:xfrm>
              <a:off x="2108202" y="2729625"/>
              <a:ext cx="1196474" cy="1060821"/>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107145" y="2819539"/>
              <a:ext cx="1289818" cy="1314163"/>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BPTT</a:t>
              </a:r>
              <a:r>
                <a:rPr lang="zh-CN" altLang="en-US" sz="1050" dirty="0" smtClean="0">
                  <a:latin typeface="华文楷体" panose="02010600040101010101" pitchFamily="2" charset="-122"/>
                  <a:ea typeface="华文楷体" panose="02010600040101010101" pitchFamily="2" charset="-122"/>
                </a:rPr>
                <a:t>优化算法</a:t>
              </a:r>
              <a:endParaRPr lang="zh-CN" altLang="en-US" sz="1050" dirty="0">
                <a:latin typeface="华文楷体" panose="02010600040101010101" pitchFamily="2" charset="-122"/>
                <a:ea typeface="华文楷体" panose="02010600040101010101" pitchFamily="2" charset="-122"/>
              </a:endParaRPr>
            </a:p>
          </p:txBody>
        </p:sp>
      </p:grpSp>
      <p:grpSp>
        <p:nvGrpSpPr>
          <p:cNvPr id="28" name="组合 27"/>
          <p:cNvGrpSpPr/>
          <p:nvPr/>
        </p:nvGrpSpPr>
        <p:grpSpPr>
          <a:xfrm>
            <a:off x="7929563" y="2798206"/>
            <a:ext cx="1130300" cy="436743"/>
            <a:chOff x="2107145" y="2729625"/>
            <a:chExt cx="1289818" cy="1915142"/>
          </a:xfrm>
        </p:grpSpPr>
        <p:sp>
          <p:nvSpPr>
            <p:cNvPr id="30" name="矩形 29"/>
            <p:cNvSpPr/>
            <p:nvPr/>
          </p:nvSpPr>
          <p:spPr>
            <a:xfrm>
              <a:off x="2108203" y="2729625"/>
              <a:ext cx="1196475" cy="1915142"/>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107145" y="2819539"/>
              <a:ext cx="1289818" cy="1825228"/>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高斯分布的理论</a:t>
              </a:r>
              <a:r>
                <a:rPr lang="en-US" altLang="zh-CN" sz="1050" dirty="0" smtClean="0">
                  <a:latin typeface="华文楷体" panose="02010600040101010101" pitchFamily="2" charset="-122"/>
                  <a:ea typeface="华文楷体" panose="02010600040101010101" pitchFamily="2" charset="-122"/>
                </a:rPr>
                <a:t>KL</a:t>
              </a:r>
              <a:r>
                <a:rPr lang="zh-CN" altLang="en-US" sz="1050" dirty="0" smtClean="0">
                  <a:latin typeface="华文楷体" panose="02010600040101010101" pitchFamily="2" charset="-122"/>
                  <a:ea typeface="华文楷体" panose="02010600040101010101" pitchFamily="2" charset="-122"/>
                </a:rPr>
                <a:t>计算值</a:t>
              </a:r>
              <a:endParaRPr lang="zh-CN" altLang="en-US" sz="1050" dirty="0">
                <a:latin typeface="华文楷体" panose="02010600040101010101" pitchFamily="2" charset="-122"/>
                <a:ea typeface="华文楷体" panose="02010600040101010101" pitchFamily="2" charset="-122"/>
              </a:endParaRPr>
            </a:p>
          </p:txBody>
        </p:sp>
      </p:grpSp>
      <p:cxnSp>
        <p:nvCxnSpPr>
          <p:cNvPr id="27" name="直接箭头连接符 26"/>
          <p:cNvCxnSpPr>
            <a:stCxn id="30" idx="0"/>
          </p:cNvCxnSpPr>
          <p:nvPr/>
        </p:nvCxnSpPr>
        <p:spPr>
          <a:xfrm flipH="1" flipV="1">
            <a:off x="8300378" y="2064385"/>
            <a:ext cx="154363" cy="7338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3280977" y="1039625"/>
            <a:ext cx="1028445" cy="309857"/>
            <a:chOff x="2107145" y="2729625"/>
            <a:chExt cx="1197534" cy="1915142"/>
          </a:xfrm>
        </p:grpSpPr>
        <p:sp>
          <p:nvSpPr>
            <p:cNvPr id="37" name="矩形 36"/>
            <p:cNvSpPr/>
            <p:nvPr/>
          </p:nvSpPr>
          <p:spPr>
            <a:xfrm>
              <a:off x="2108203" y="2729625"/>
              <a:ext cx="1196475" cy="1915142"/>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2107145" y="2819542"/>
              <a:ext cx="1197534" cy="1569386"/>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RAE</a:t>
              </a:r>
              <a:r>
                <a:rPr lang="zh-CN" altLang="en-US" sz="1050" dirty="0" smtClean="0">
                  <a:latin typeface="华文楷体" panose="02010600040101010101" pitchFamily="2" charset="-122"/>
                  <a:ea typeface="华文楷体" panose="02010600040101010101" pitchFamily="2" charset="-122"/>
                </a:rPr>
                <a:t>重构损失</a:t>
              </a:r>
              <a:endParaRPr lang="zh-CN" altLang="en-US" sz="1050" dirty="0">
                <a:latin typeface="华文楷体" panose="02010600040101010101" pitchFamily="2" charset="-122"/>
                <a:ea typeface="华文楷体" panose="02010600040101010101" pitchFamily="2" charset="-122"/>
              </a:endParaRPr>
            </a:p>
          </p:txBody>
        </p:sp>
      </p:grpSp>
      <p:cxnSp>
        <p:nvCxnSpPr>
          <p:cNvPr id="40" name="直接箭头连接符 39"/>
          <p:cNvCxnSpPr>
            <a:stCxn id="38" idx="3"/>
          </p:cNvCxnSpPr>
          <p:nvPr/>
        </p:nvCxnSpPr>
        <p:spPr>
          <a:xfrm>
            <a:off x="4309422" y="1181131"/>
            <a:ext cx="243528" cy="1193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endCxn id="15" idx="3"/>
          </p:cNvCxnSpPr>
          <p:nvPr/>
        </p:nvCxnSpPr>
        <p:spPr>
          <a:xfrm flipH="1">
            <a:off x="7191376" y="4561353"/>
            <a:ext cx="377825" cy="8119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0" name="组合 49"/>
          <p:cNvGrpSpPr/>
          <p:nvPr/>
        </p:nvGrpSpPr>
        <p:grpSpPr>
          <a:xfrm>
            <a:off x="3727450" y="1927379"/>
            <a:ext cx="842963" cy="309857"/>
            <a:chOff x="2108203" y="2729625"/>
            <a:chExt cx="1196476" cy="1915142"/>
          </a:xfrm>
        </p:grpSpPr>
        <p:sp>
          <p:nvSpPr>
            <p:cNvPr id="51" name="矩形 50"/>
            <p:cNvSpPr/>
            <p:nvPr/>
          </p:nvSpPr>
          <p:spPr>
            <a:xfrm>
              <a:off x="2108203" y="2729625"/>
              <a:ext cx="1196475" cy="1915142"/>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2108203" y="2819542"/>
              <a:ext cx="1196476" cy="1569386"/>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GAN </a:t>
              </a:r>
              <a:r>
                <a:rPr lang="zh-CN" altLang="en-US" sz="1050" dirty="0" smtClean="0">
                  <a:latin typeface="华文楷体" panose="02010600040101010101" pitchFamily="2" charset="-122"/>
                  <a:ea typeface="华文楷体" panose="02010600040101010101" pitchFamily="2" charset="-122"/>
                </a:rPr>
                <a:t>损失</a:t>
              </a:r>
              <a:endParaRPr lang="zh-CN" altLang="en-US" sz="1050" dirty="0">
                <a:latin typeface="华文楷体" panose="02010600040101010101" pitchFamily="2" charset="-122"/>
                <a:ea typeface="华文楷体" panose="02010600040101010101" pitchFamily="2" charset="-122"/>
              </a:endParaRPr>
            </a:p>
          </p:txBody>
        </p:sp>
      </p:grpSp>
      <p:cxnSp>
        <p:nvCxnSpPr>
          <p:cNvPr id="54" name="直接箭头连接符 53"/>
          <p:cNvCxnSpPr/>
          <p:nvPr/>
        </p:nvCxnSpPr>
        <p:spPr>
          <a:xfrm>
            <a:off x="4570411" y="2077049"/>
            <a:ext cx="243528" cy="1193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3009900" y="3577947"/>
            <a:ext cx="1421286" cy="430046"/>
            <a:chOff x="2107145" y="2729625"/>
            <a:chExt cx="1197534" cy="2657997"/>
          </a:xfrm>
        </p:grpSpPr>
        <p:sp>
          <p:nvSpPr>
            <p:cNvPr id="57" name="矩形 56"/>
            <p:cNvSpPr/>
            <p:nvPr/>
          </p:nvSpPr>
          <p:spPr>
            <a:xfrm>
              <a:off x="2108203" y="2729625"/>
              <a:ext cx="1196475" cy="1915142"/>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2107145" y="2819542"/>
              <a:ext cx="1197534" cy="2568080"/>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与工业环境交互损失</a:t>
              </a:r>
              <a:endParaRPr lang="zh-CN" altLang="en-US" sz="1050" dirty="0">
                <a:latin typeface="华文楷体" panose="02010600040101010101" pitchFamily="2" charset="-122"/>
                <a:ea typeface="华文楷体" panose="02010600040101010101" pitchFamily="2" charset="-122"/>
              </a:endParaRPr>
            </a:p>
          </p:txBody>
        </p:sp>
      </p:grpSp>
      <p:cxnSp>
        <p:nvCxnSpPr>
          <p:cNvPr id="60" name="直接箭头连接符 59"/>
          <p:cNvCxnSpPr>
            <a:stCxn id="57" idx="3"/>
          </p:cNvCxnSpPr>
          <p:nvPr/>
        </p:nvCxnSpPr>
        <p:spPr>
          <a:xfrm flipV="1">
            <a:off x="4431185" y="3432084"/>
            <a:ext cx="261467" cy="3007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矩形 63"/>
          <p:cNvSpPr/>
          <p:nvPr/>
        </p:nvSpPr>
        <p:spPr>
          <a:xfrm>
            <a:off x="7008813" y="1581785"/>
            <a:ext cx="2100263" cy="4952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3877617" y="2480270"/>
            <a:ext cx="654336" cy="309857"/>
            <a:chOff x="2107145" y="2729625"/>
            <a:chExt cx="1197534" cy="1915142"/>
          </a:xfrm>
        </p:grpSpPr>
        <p:sp>
          <p:nvSpPr>
            <p:cNvPr id="66" name="矩形 65"/>
            <p:cNvSpPr/>
            <p:nvPr/>
          </p:nvSpPr>
          <p:spPr>
            <a:xfrm>
              <a:off x="2108203" y="2729625"/>
              <a:ext cx="1196475" cy="1915142"/>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p:nvSpPr>
          <p:spPr>
            <a:xfrm>
              <a:off x="2107145" y="2819542"/>
              <a:ext cx="1197534" cy="1569386"/>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TV</a:t>
              </a:r>
              <a:r>
                <a:rPr lang="zh-CN" altLang="en-US" sz="1050" dirty="0" smtClean="0">
                  <a:latin typeface="华文楷体" panose="02010600040101010101" pitchFamily="2" charset="-122"/>
                  <a:ea typeface="华文楷体" panose="02010600040101010101" pitchFamily="2" charset="-122"/>
                </a:rPr>
                <a:t>损失</a:t>
              </a:r>
              <a:endParaRPr lang="zh-CN" altLang="en-US" sz="1050" dirty="0">
                <a:latin typeface="华文楷体" panose="02010600040101010101" pitchFamily="2" charset="-122"/>
                <a:ea typeface="华文楷体" panose="02010600040101010101" pitchFamily="2" charset="-122"/>
              </a:endParaRPr>
            </a:p>
          </p:txBody>
        </p:sp>
      </p:grpSp>
      <p:cxnSp>
        <p:nvCxnSpPr>
          <p:cNvPr id="68" name="直接箭头连接符 67"/>
          <p:cNvCxnSpPr/>
          <p:nvPr/>
        </p:nvCxnSpPr>
        <p:spPr>
          <a:xfrm>
            <a:off x="4531952" y="2629940"/>
            <a:ext cx="281987" cy="2522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75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par>
                                <p:cTn id="43" presetID="10"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0"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1935145"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a:t>
            </a:r>
            <a:r>
              <a:rPr lang="zh-CN" altLang="en-US" sz="1050" b="1" dirty="0" smtClean="0">
                <a:solidFill>
                  <a:srgbClr val="BF1313"/>
                </a:solidFill>
                <a:latin typeface="Times New Roman" panose="02020603050405020304" pitchFamily="18" charset="0"/>
                <a:ea typeface="华文楷体" panose="02010600040101010101" pitchFamily="2" charset="-122"/>
              </a:rPr>
              <a:t>与现有决策模型的对比分析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149" y="943943"/>
            <a:ext cx="8223251" cy="4111598"/>
          </a:xfrm>
          <a:prstGeom prst="rect">
            <a:avLst/>
          </a:prstGeom>
        </p:spPr>
      </p:pic>
      <p:cxnSp>
        <p:nvCxnSpPr>
          <p:cNvPr id="7" name="直接箭头连接符 6"/>
          <p:cNvCxnSpPr>
            <a:stCxn id="10" idx="3"/>
          </p:cNvCxnSpPr>
          <p:nvPr/>
        </p:nvCxnSpPr>
        <p:spPr>
          <a:xfrm>
            <a:off x="4210050" y="3375025"/>
            <a:ext cx="590550" cy="7461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10" idx="3"/>
          </p:cNvCxnSpPr>
          <p:nvPr/>
        </p:nvCxnSpPr>
        <p:spPr>
          <a:xfrm>
            <a:off x="4210050" y="3375025"/>
            <a:ext cx="2876550" cy="59372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2108200" y="3009900"/>
            <a:ext cx="2114550" cy="730250"/>
            <a:chOff x="2108200" y="3009900"/>
            <a:chExt cx="2114550" cy="730250"/>
          </a:xfrm>
        </p:grpSpPr>
        <p:sp>
          <p:nvSpPr>
            <p:cNvPr id="10" name="矩形 9"/>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108200" y="3086484"/>
              <a:ext cx="2114550" cy="577081"/>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所提</a:t>
              </a:r>
              <a:r>
                <a:rPr lang="en-US" altLang="zh-CN" sz="1050" dirty="0" smtClean="0">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优于现有系统，能够有效抑制动态不确定性带给工业生产的影响</a:t>
              </a:r>
              <a:endParaRPr lang="zh-CN" altLang="en-US" sz="1050" dirty="0">
                <a:latin typeface="华文楷体" panose="02010600040101010101" pitchFamily="2" charset="-122"/>
                <a:ea typeface="华文楷体" panose="02010600040101010101" pitchFamily="2" charset="-122"/>
              </a:endParaRPr>
            </a:p>
          </p:txBody>
        </p:sp>
      </p:grpSp>
      <p:grpSp>
        <p:nvGrpSpPr>
          <p:cNvPr id="13" name="组合 12"/>
          <p:cNvGrpSpPr/>
          <p:nvPr/>
        </p:nvGrpSpPr>
        <p:grpSpPr>
          <a:xfrm>
            <a:off x="5730875" y="987382"/>
            <a:ext cx="1285875" cy="339768"/>
            <a:chOff x="2108200" y="3009900"/>
            <a:chExt cx="2114550" cy="730250"/>
          </a:xfrm>
        </p:grpSpPr>
        <p:sp>
          <p:nvSpPr>
            <p:cNvPr id="14" name="矩形 13"/>
            <p:cNvSpPr/>
            <p:nvPr/>
          </p:nvSpPr>
          <p:spPr>
            <a:xfrm>
              <a:off x="2108200" y="3009900"/>
              <a:ext cx="2101850" cy="730250"/>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108200" y="3086484"/>
              <a:ext cx="2114550" cy="253916"/>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选择性调整指标值</a:t>
              </a:r>
              <a:endParaRPr lang="zh-CN" altLang="en-US" sz="1050" dirty="0">
                <a:latin typeface="华文楷体" panose="02010600040101010101" pitchFamily="2" charset="-122"/>
                <a:ea typeface="华文楷体" panose="02010600040101010101" pitchFamily="2" charset="-122"/>
              </a:endParaRPr>
            </a:p>
          </p:txBody>
        </p:sp>
      </p:grpSp>
      <p:cxnSp>
        <p:nvCxnSpPr>
          <p:cNvPr id="17" name="直接箭头连接符 16"/>
          <p:cNvCxnSpPr>
            <a:stCxn id="14" idx="2"/>
          </p:cNvCxnSpPr>
          <p:nvPr/>
        </p:nvCxnSpPr>
        <p:spPr>
          <a:xfrm flipH="1">
            <a:off x="2997200" y="1327150"/>
            <a:ext cx="3372751" cy="3619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4" idx="2"/>
          </p:cNvCxnSpPr>
          <p:nvPr/>
        </p:nvCxnSpPr>
        <p:spPr>
          <a:xfrm>
            <a:off x="6369951" y="1327150"/>
            <a:ext cx="0" cy="123958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7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300"/>
                                        <p:tgtEl>
                                          <p:spTgt spid="9"/>
                                        </p:tgtEl>
                                      </p:cBhvr>
                                    </p:animEffect>
                                  </p:childTnLst>
                                </p:cTn>
                              </p:par>
                            </p:childTnLst>
                          </p:cTn>
                        </p:par>
                        <p:par>
                          <p:cTn id="8" fill="hold">
                            <p:stCondLst>
                              <p:cond delay="300"/>
                            </p:stCondLst>
                            <p:childTnLst>
                              <p:par>
                                <p:cTn id="9" presetID="14"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300"/>
                                        <p:tgtEl>
                                          <p:spTgt spid="8"/>
                                        </p:tgtEl>
                                      </p:cBhvr>
                                    </p:animEffect>
                                  </p:childTnLst>
                                </p:cTn>
                              </p:par>
                              <p:par>
                                <p:cTn id="12" presetID="14" presetClass="entr" presetSubtype="1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randombar(horizontal)">
                                      <p:cBhvr>
                                        <p:cTn id="14" dur="3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3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3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extLst>
              <p:ext uri="{D42A27DB-BD31-4B8C-83A1-F6EECF244321}">
                <p14:modId xmlns:p14="http://schemas.microsoft.com/office/powerpoint/2010/main" val="2409862"/>
              </p:ext>
            </p:extLst>
          </p:nvPr>
        </p:nvGraphicFramePr>
        <p:xfrm>
          <a:off x="784225" y="2016357"/>
          <a:ext cx="3136900" cy="710565"/>
        </p:xfrm>
        <a:graphic>
          <a:graphicData uri="http://schemas.openxmlformats.org/drawingml/2006/table">
            <a:tbl>
              <a:tblPr/>
              <a:tblGrid>
                <a:gridCol w="698500"/>
                <a:gridCol w="812800"/>
                <a:gridCol w="812800"/>
                <a:gridCol w="812800"/>
              </a:tblGrid>
              <a:tr h="161925">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Iteration</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0.6932±0.0059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0.7434±0.0043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0.2587±0.0263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0.4767±0.0039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0.0622±0.0040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0.6531±0.0519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0.4035±0.0039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0.0428±0.0034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1.1877±0.0385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32</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0.4836±0.0128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0.0482±0.0032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1.6854±0.0316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4" name="组合 3"/>
          <p:cNvGrpSpPr>
            <a:grpSpLocks/>
          </p:cNvGrpSpPr>
          <p:nvPr/>
        </p:nvGrpSpPr>
        <p:grpSpPr bwMode="auto">
          <a:xfrm>
            <a:off x="0" y="831948"/>
            <a:ext cx="9140825" cy="58738"/>
            <a:chOff x="0" y="942975"/>
            <a:chExt cx="9140825" cy="58403"/>
          </a:xfrm>
        </p:grpSpPr>
        <p:cxnSp>
          <p:nvCxnSpPr>
            <p:cNvPr id="5" name="直接连接符 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7" name="矩形 6"/>
          <p:cNvSpPr/>
          <p:nvPr/>
        </p:nvSpPr>
        <p:spPr>
          <a:xfrm>
            <a:off x="-8259" y="533316"/>
            <a:ext cx="3469219"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a:t>
            </a:r>
            <a:r>
              <a:rPr lang="zh-CN" altLang="en-US" sz="1050" b="1" dirty="0" smtClean="0">
                <a:solidFill>
                  <a:srgbClr val="BF1313"/>
                </a:solidFill>
                <a:latin typeface="Times New Roman" panose="02020603050405020304" pitchFamily="18" charset="0"/>
                <a:ea typeface="华文楷体" panose="02010600040101010101" pitchFamily="2" charset="-122"/>
              </a:rPr>
              <a:t>推理步长、不同潜变量维度、</a:t>
            </a:r>
            <a:r>
              <a:rPr lang="en-US" altLang="zh-CN" sz="1050" b="1" dirty="0" smtClean="0">
                <a:solidFill>
                  <a:srgbClr val="BF1313"/>
                </a:solidFill>
                <a:latin typeface="Times New Roman" panose="02020603050405020304" pitchFamily="18" charset="0"/>
                <a:ea typeface="华文楷体" panose="02010600040101010101" pitchFamily="2" charset="-122"/>
              </a:rPr>
              <a:t>TV</a:t>
            </a:r>
            <a:r>
              <a:rPr lang="zh-CN" altLang="en-US" sz="1050" b="1" dirty="0" smtClean="0">
                <a:solidFill>
                  <a:srgbClr val="BF1313"/>
                </a:solidFill>
                <a:latin typeface="Times New Roman" panose="02020603050405020304" pitchFamily="18" charset="0"/>
                <a:ea typeface="华文楷体" panose="02010600040101010101" pitchFamily="2" charset="-122"/>
              </a:rPr>
              <a:t>损失函数的结果分析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8" name="矩形 7"/>
          <p:cNvSpPr/>
          <p:nvPr/>
        </p:nvSpPr>
        <p:spPr>
          <a:xfrm>
            <a:off x="66675" y="1176141"/>
            <a:ext cx="4572000" cy="697627"/>
          </a:xfrm>
          <a:prstGeom prst="rect">
            <a:avLst/>
          </a:prstGeom>
        </p:spPr>
        <p:txBody>
          <a:bodyPr>
            <a:spAutoFit/>
          </a:bodyPr>
          <a:lstStyle/>
          <a:p>
            <a:pPr indent="266700" algn="ctr">
              <a:lnSpc>
                <a:spcPts val="2200"/>
              </a:lnSpc>
              <a:spcBef>
                <a:spcPts val="600"/>
              </a:spcBef>
              <a:spcAft>
                <a:spcPts val="0"/>
              </a:spcAft>
            </a:pPr>
            <a:r>
              <a:rPr lang="zh-CN" altLang="zh-CN" sz="1050" kern="100" dirty="0">
                <a:latin typeface="Times New Roman" panose="02020603050405020304" pitchFamily="18" charset="0"/>
                <a:ea typeface="华文楷体" panose="02010600040101010101" pitchFamily="2" charset="-122"/>
              </a:rPr>
              <a:t>基于不同推理步长的</a:t>
            </a:r>
            <a:r>
              <a:rPr lang="en-US" altLang="zh-CN" sz="1050" kern="100" dirty="0">
                <a:latin typeface="Times New Roman" panose="02020603050405020304" pitchFamily="18" charset="0"/>
                <a:ea typeface="华文楷体" panose="02010600040101010101" pitchFamily="2" charset="-122"/>
              </a:rPr>
              <a:t>RAGAN</a:t>
            </a:r>
            <a:r>
              <a:rPr lang="zh-CN" altLang="zh-CN" sz="1050" kern="100" dirty="0">
                <a:latin typeface="Times New Roman" panose="02020603050405020304" pitchFamily="18" charset="0"/>
                <a:ea typeface="华文楷体" panose="02010600040101010101" pitchFamily="2" charset="-122"/>
              </a:rPr>
              <a:t>的对比</a:t>
            </a:r>
          </a:p>
          <a:p>
            <a:pPr algn="ctr">
              <a:spcAft>
                <a:spcPts val="600"/>
              </a:spcAft>
            </a:pPr>
            <a:r>
              <a:rPr lang="en-US" altLang="zh-CN" sz="1050" kern="100" dirty="0">
                <a:latin typeface="Times New Roman" panose="02020603050405020304" pitchFamily="18" charset="0"/>
                <a:ea typeface="华文楷体" panose="02010600040101010101" pitchFamily="2" charset="-122"/>
              </a:rPr>
              <a:t>Comparison of the average and the standard deviation of MIKDA, EC and MAP over the inference step size.</a:t>
            </a:r>
            <a:endParaRPr lang="zh-CN" altLang="zh-CN" sz="1050" kern="100" dirty="0">
              <a:latin typeface="Times New Roman" panose="02020603050405020304" pitchFamily="18" charset="0"/>
              <a:ea typeface="华文楷体" panose="02010600040101010101" pitchFamily="2" charset="-122"/>
            </a:endParaRPr>
          </a:p>
        </p:txBody>
      </p:sp>
      <p:sp>
        <p:nvSpPr>
          <p:cNvPr id="10" name="矩形 9"/>
          <p:cNvSpPr/>
          <p:nvPr/>
        </p:nvSpPr>
        <p:spPr>
          <a:xfrm>
            <a:off x="4568825" y="1176141"/>
            <a:ext cx="4572000" cy="697627"/>
          </a:xfrm>
          <a:prstGeom prst="rect">
            <a:avLst/>
          </a:prstGeom>
        </p:spPr>
        <p:txBody>
          <a:bodyPr>
            <a:spAutoFit/>
          </a:bodyPr>
          <a:lstStyle/>
          <a:p>
            <a:pPr indent="266700" algn="ctr">
              <a:lnSpc>
                <a:spcPts val="2200"/>
              </a:lnSpc>
              <a:spcBef>
                <a:spcPts val="600"/>
              </a:spcBef>
              <a:spcAft>
                <a:spcPts val="0"/>
              </a:spcAft>
            </a:pPr>
            <a:r>
              <a:rPr lang="zh-CN" altLang="zh-CN" sz="1050" kern="100" dirty="0">
                <a:latin typeface="Times New Roman" panose="02020603050405020304" pitchFamily="18" charset="0"/>
                <a:ea typeface="华文楷体" panose="02010600040101010101" pitchFamily="2" charset="-122"/>
              </a:rPr>
              <a:t>基于不同潜变量维度的</a:t>
            </a:r>
            <a:r>
              <a:rPr lang="en-US" altLang="zh-CN" sz="1050" kern="100" dirty="0">
                <a:latin typeface="Times New Roman" panose="02020603050405020304" pitchFamily="18" charset="0"/>
                <a:ea typeface="华文楷体" panose="02010600040101010101" pitchFamily="2" charset="-122"/>
              </a:rPr>
              <a:t>RAGAN</a:t>
            </a:r>
            <a:r>
              <a:rPr lang="zh-CN" altLang="zh-CN" sz="1050" kern="100" dirty="0">
                <a:latin typeface="Times New Roman" panose="02020603050405020304" pitchFamily="18" charset="0"/>
                <a:ea typeface="华文楷体" panose="02010600040101010101" pitchFamily="2" charset="-122"/>
              </a:rPr>
              <a:t>的对比</a:t>
            </a:r>
          </a:p>
          <a:p>
            <a:pPr algn="ctr">
              <a:spcAft>
                <a:spcPts val="600"/>
              </a:spcAft>
            </a:pPr>
            <a:r>
              <a:rPr lang="en-US" altLang="zh-CN" sz="1050" kern="100" dirty="0">
                <a:latin typeface="Times New Roman" panose="02020603050405020304" pitchFamily="18" charset="0"/>
                <a:ea typeface="华文楷体" panose="02010600040101010101" pitchFamily="2" charset="-122"/>
              </a:rPr>
              <a:t>Comparison of the average and the standard deviation of MIKDA, EC and MAP over the latent codes size.</a:t>
            </a:r>
            <a:endParaRPr lang="zh-CN" altLang="zh-CN" sz="1050" kern="100" dirty="0">
              <a:latin typeface="Times New Roman" panose="02020603050405020304" pitchFamily="18" charset="0"/>
              <a:ea typeface="华文楷体" panose="02010600040101010101" pitchFamily="2"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674287255"/>
              </p:ext>
            </p:extLst>
          </p:nvPr>
        </p:nvGraphicFramePr>
        <p:xfrm>
          <a:off x="5464175" y="1923456"/>
          <a:ext cx="3136900" cy="843915"/>
        </p:xfrm>
        <a:graphic>
          <a:graphicData uri="http://schemas.openxmlformats.org/drawingml/2006/table">
            <a:tbl>
              <a:tblPr/>
              <a:tblGrid>
                <a:gridCol w="698500"/>
                <a:gridCol w="812800"/>
                <a:gridCol w="812800"/>
                <a:gridCol w="812800"/>
              </a:tblGrid>
              <a:tr h="142875">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Z-dim</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0.4562±0.0060</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0.0420±0.0034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0.7438±0.0392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0.4035±0.0041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0.0428±0.0034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1.1877±0.0385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32</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0.3569±0.0075</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0.0532±0.0048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1.0227±0.0577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64</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0.4293±0.0053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0.0477±0.0035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1.1474±0.0454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0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100</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0.4322±0.0043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0.0486±0.0035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1.3338±0.0711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161449522"/>
              </p:ext>
            </p:extLst>
          </p:nvPr>
        </p:nvGraphicFramePr>
        <p:xfrm>
          <a:off x="2984500" y="3896471"/>
          <a:ext cx="2984500" cy="710565"/>
        </p:xfrm>
        <a:graphic>
          <a:graphicData uri="http://schemas.openxmlformats.org/drawingml/2006/table">
            <a:tbl>
              <a:tblPr/>
              <a:tblGrid>
                <a:gridCol w="546100"/>
                <a:gridCol w="812800"/>
                <a:gridCol w="812800"/>
                <a:gridCol w="812800"/>
              </a:tblGrid>
              <a:tr h="161925">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TV</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0.1</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0.7310±0.0012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0.0524±0.0052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0.1594±0.0074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0.01</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0.5849±0.0061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0.0434±0.0028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0.4997±0.0195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0.001</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0.4480±0.0093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0.0371±0.0032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0.6024±0.0300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33350">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0.4424±0.0048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0.0403±0.0044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0.7951±0.0338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3" name="矩形 12"/>
          <p:cNvSpPr/>
          <p:nvPr/>
        </p:nvSpPr>
        <p:spPr>
          <a:xfrm>
            <a:off x="2190750" y="3071114"/>
            <a:ext cx="4572000" cy="697627"/>
          </a:xfrm>
          <a:prstGeom prst="rect">
            <a:avLst/>
          </a:prstGeom>
        </p:spPr>
        <p:txBody>
          <a:bodyPr>
            <a:spAutoFit/>
          </a:bodyPr>
          <a:lstStyle/>
          <a:p>
            <a:pPr indent="266700" algn="ctr">
              <a:lnSpc>
                <a:spcPts val="2200"/>
              </a:lnSpc>
              <a:spcBef>
                <a:spcPts val="600"/>
              </a:spcBef>
              <a:spcAft>
                <a:spcPts val="0"/>
              </a:spcAft>
            </a:pPr>
            <a:r>
              <a:rPr lang="zh-CN" altLang="zh-CN" sz="1050" kern="100" dirty="0">
                <a:latin typeface="Times New Roman" panose="02020603050405020304" pitchFamily="18" charset="0"/>
                <a:ea typeface="华文楷体" panose="02010600040101010101" pitchFamily="2" charset="-122"/>
              </a:rPr>
              <a:t>基于不同</a:t>
            </a:r>
            <a:r>
              <a:rPr lang="en-US" altLang="zh-CN" sz="1050" kern="100" dirty="0">
                <a:latin typeface="Times New Roman" panose="02020603050405020304" pitchFamily="18" charset="0"/>
                <a:ea typeface="华文楷体" panose="02010600040101010101" pitchFamily="2" charset="-122"/>
              </a:rPr>
              <a:t>TV</a:t>
            </a:r>
            <a:r>
              <a:rPr lang="zh-CN" altLang="zh-CN" sz="1050" kern="100" dirty="0">
                <a:latin typeface="Times New Roman" panose="02020603050405020304" pitchFamily="18" charset="0"/>
                <a:ea typeface="华文楷体" panose="02010600040101010101" pitchFamily="2" charset="-122"/>
              </a:rPr>
              <a:t>损失函数的</a:t>
            </a:r>
            <a:r>
              <a:rPr lang="en-US" altLang="zh-CN" sz="1050" kern="100" dirty="0">
                <a:latin typeface="Times New Roman" panose="02020603050405020304" pitchFamily="18" charset="0"/>
                <a:ea typeface="华文楷体" panose="02010600040101010101" pitchFamily="2" charset="-122"/>
              </a:rPr>
              <a:t>RAGAN</a:t>
            </a:r>
            <a:r>
              <a:rPr lang="zh-CN" altLang="zh-CN" sz="1050" kern="100" dirty="0">
                <a:latin typeface="Times New Roman" panose="02020603050405020304" pitchFamily="18" charset="0"/>
                <a:ea typeface="华文楷体" panose="02010600040101010101" pitchFamily="2" charset="-122"/>
              </a:rPr>
              <a:t>的对比</a:t>
            </a:r>
          </a:p>
          <a:p>
            <a:pPr algn="ctr">
              <a:spcAft>
                <a:spcPts val="600"/>
              </a:spcAft>
            </a:pPr>
            <a:r>
              <a:rPr lang="en-US" altLang="zh-CN" sz="1050" kern="100" dirty="0">
                <a:latin typeface="Times New Roman" panose="02020603050405020304" pitchFamily="18" charset="0"/>
                <a:ea typeface="华文楷体" panose="02010600040101010101" pitchFamily="2" charset="-122"/>
              </a:rPr>
              <a:t>Comparison of the average and the standard deviation of MIKDA, EC and MAP over the different TV loss function coefficient.</a:t>
            </a:r>
            <a:endParaRPr lang="zh-CN" altLang="zh-CN" sz="1050" kern="100" dirty="0">
              <a:latin typeface="Times New Roman" panose="02020603050405020304" pitchFamily="18" charset="0"/>
              <a:ea typeface="华文楷体" panose="02010600040101010101" pitchFamily="2" charset="-122"/>
            </a:endParaRPr>
          </a:p>
        </p:txBody>
      </p:sp>
      <p:grpSp>
        <p:nvGrpSpPr>
          <p:cNvPr id="14" name="组合 13"/>
          <p:cNvGrpSpPr/>
          <p:nvPr/>
        </p:nvGrpSpPr>
        <p:grpSpPr>
          <a:xfrm>
            <a:off x="440474" y="2901227"/>
            <a:ext cx="1594065" cy="612714"/>
            <a:chOff x="2108200" y="3009900"/>
            <a:chExt cx="2101850" cy="1316885"/>
          </a:xfrm>
        </p:grpSpPr>
        <p:sp>
          <p:nvSpPr>
            <p:cNvPr id="15" name="矩形 14"/>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108200" y="3086485"/>
              <a:ext cx="2101850" cy="1240300"/>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推理总步长对于</a:t>
              </a:r>
              <a:r>
                <a:rPr lang="en-US" altLang="zh-CN" sz="1050" dirty="0" smtClean="0">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的性能，在</a:t>
              </a:r>
              <a:r>
                <a:rPr lang="en-US" altLang="zh-CN" sz="1050" dirty="0" smtClean="0">
                  <a:latin typeface="华文楷体" panose="02010600040101010101" pitchFamily="2" charset="-122"/>
                  <a:ea typeface="华文楷体" panose="02010600040101010101" pitchFamily="2" charset="-122"/>
                </a:rPr>
                <a:t>T</a:t>
              </a:r>
              <a:r>
                <a:rPr lang="zh-CN" altLang="en-US" sz="1050" dirty="0">
                  <a:latin typeface="华文楷体" panose="02010600040101010101" pitchFamily="2" charset="-122"/>
                  <a:ea typeface="华文楷体" panose="02010600040101010101" pitchFamily="2" charset="-122"/>
                </a:rPr>
                <a:t>为</a:t>
              </a:r>
              <a:r>
                <a:rPr lang="en-US" altLang="zh-CN" sz="1050" dirty="0" smtClean="0">
                  <a:latin typeface="华文楷体" panose="02010600040101010101" pitchFamily="2" charset="-122"/>
                  <a:ea typeface="华文楷体" panose="02010600040101010101" pitchFamily="2" charset="-122"/>
                </a:rPr>
                <a:t>10</a:t>
              </a:r>
              <a:r>
                <a:rPr lang="zh-CN" altLang="en-US" sz="1050" dirty="0" smtClean="0">
                  <a:latin typeface="华文楷体" panose="02010600040101010101" pitchFamily="2" charset="-122"/>
                  <a:ea typeface="华文楷体" panose="02010600040101010101" pitchFamily="2" charset="-122"/>
                </a:rPr>
                <a:t>之间有明显促进作用</a:t>
              </a:r>
              <a:endParaRPr lang="zh-CN" altLang="en-US" sz="1050" dirty="0">
                <a:latin typeface="华文楷体" panose="02010600040101010101" pitchFamily="2" charset="-122"/>
                <a:ea typeface="华文楷体" panose="02010600040101010101" pitchFamily="2" charset="-122"/>
              </a:endParaRPr>
            </a:p>
          </p:txBody>
        </p:sp>
      </p:grpSp>
      <p:cxnSp>
        <p:nvCxnSpPr>
          <p:cNvPr id="17" name="直接箭头连接符 16"/>
          <p:cNvCxnSpPr>
            <a:stCxn id="15" idx="3"/>
            <a:endCxn id="20" idx="2"/>
          </p:cNvCxnSpPr>
          <p:nvPr/>
        </p:nvCxnSpPr>
        <p:spPr>
          <a:xfrm flipV="1">
            <a:off x="2034539" y="2583180"/>
            <a:ext cx="342901" cy="62440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09600" y="2468880"/>
            <a:ext cx="3535680" cy="11430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102349" y="1873768"/>
            <a:ext cx="868680" cy="102745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283449" y="2965998"/>
            <a:ext cx="1594065" cy="612714"/>
            <a:chOff x="2108200" y="3009900"/>
            <a:chExt cx="2101850" cy="1316884"/>
          </a:xfrm>
        </p:grpSpPr>
        <p:sp>
          <p:nvSpPr>
            <p:cNvPr id="26" name="矩形 25"/>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108200" y="3086485"/>
              <a:ext cx="2101850" cy="1240299"/>
            </a:xfrm>
            <a:prstGeom prst="rect">
              <a:avLst/>
            </a:prstGeom>
            <a:noFill/>
          </p:spPr>
          <p:txBody>
            <a:bodyPr wrap="square" rtlCol="0">
              <a:spAutoFit/>
            </a:bodyPr>
            <a:lstStyle/>
            <a:p>
              <a:r>
                <a:rPr lang="zh-CN" altLang="en-US" sz="1050" dirty="0">
                  <a:latin typeface="华文楷体" panose="02010600040101010101" pitchFamily="2" charset="-122"/>
                  <a:ea typeface="华文楷体" panose="02010600040101010101" pitchFamily="2" charset="-122"/>
                </a:rPr>
                <a:t>潜</a:t>
              </a:r>
              <a:r>
                <a:rPr lang="zh-CN" altLang="en-US" sz="1050" dirty="0" smtClean="0">
                  <a:latin typeface="华文楷体" panose="02010600040101010101" pitchFamily="2" charset="-122"/>
                  <a:ea typeface="华文楷体" panose="02010600040101010101" pitchFamily="2" charset="-122"/>
                </a:rPr>
                <a:t>变量维度对于</a:t>
              </a:r>
              <a:r>
                <a:rPr lang="en-US" altLang="zh-CN" sz="1050" dirty="0" smtClean="0">
                  <a:latin typeface="华文楷体" panose="02010600040101010101" pitchFamily="2" charset="-122"/>
                  <a:ea typeface="华文楷体" panose="02010600040101010101" pitchFamily="2" charset="-122"/>
                </a:rPr>
                <a:t>MIKDA</a:t>
              </a:r>
              <a:r>
                <a:rPr lang="zh-CN" altLang="en-US" sz="1050" dirty="0" smtClean="0">
                  <a:latin typeface="华文楷体" panose="02010600040101010101" pitchFamily="2" charset="-122"/>
                  <a:ea typeface="华文楷体" panose="02010600040101010101" pitchFamily="2" charset="-122"/>
                </a:rPr>
                <a:t>具有明显影响，利于空间搜索</a:t>
              </a:r>
              <a:endParaRPr lang="zh-CN" altLang="en-US" sz="1050" dirty="0">
                <a:latin typeface="华文楷体" panose="02010600040101010101" pitchFamily="2" charset="-122"/>
                <a:ea typeface="华文楷体" panose="02010600040101010101" pitchFamily="2" charset="-122"/>
              </a:endParaRPr>
            </a:p>
          </p:txBody>
        </p:sp>
      </p:grpSp>
      <p:cxnSp>
        <p:nvCxnSpPr>
          <p:cNvPr id="28" name="直接箭头连接符 27"/>
          <p:cNvCxnSpPr>
            <a:stCxn id="26" idx="0"/>
          </p:cNvCxnSpPr>
          <p:nvPr/>
        </p:nvCxnSpPr>
        <p:spPr>
          <a:xfrm flipH="1" flipV="1">
            <a:off x="6971029" y="2618627"/>
            <a:ext cx="1109453" cy="34737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5100320" y="3738023"/>
            <a:ext cx="868680" cy="102745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6235592" y="4354420"/>
            <a:ext cx="1594065" cy="612714"/>
            <a:chOff x="2108200" y="3009900"/>
            <a:chExt cx="2101850" cy="1316884"/>
          </a:xfrm>
        </p:grpSpPr>
        <p:sp>
          <p:nvSpPr>
            <p:cNvPr id="36" name="矩形 35"/>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2108200" y="3086485"/>
              <a:ext cx="2101850" cy="1240299"/>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TV</a:t>
              </a:r>
              <a:r>
                <a:rPr lang="zh-CN" altLang="en-US" sz="1050" dirty="0" smtClean="0">
                  <a:latin typeface="华文楷体" panose="02010600040101010101" pitchFamily="2" charset="-122"/>
                  <a:ea typeface="华文楷体" panose="02010600040101010101" pitchFamily="2" charset="-122"/>
                </a:rPr>
                <a:t>损失与</a:t>
              </a:r>
              <a:r>
                <a:rPr lang="en-US" altLang="zh-CN" sz="1050" dirty="0" smtClean="0">
                  <a:latin typeface="华文楷体" panose="02010600040101010101" pitchFamily="2" charset="-122"/>
                  <a:ea typeface="华文楷体" panose="02010600040101010101" pitchFamily="2" charset="-122"/>
                </a:rPr>
                <a:t>EC</a:t>
              </a:r>
              <a:r>
                <a:rPr lang="zh-CN" altLang="en-US" sz="1050" dirty="0" smtClean="0">
                  <a:latin typeface="华文楷体" panose="02010600040101010101" pitchFamily="2" charset="-122"/>
                  <a:ea typeface="华文楷体" panose="02010600040101010101" pitchFamily="2" charset="-122"/>
                </a:rPr>
                <a:t>项具有直接关系，应该保证</a:t>
              </a:r>
              <a:r>
                <a:rPr lang="en-US" altLang="zh-CN" sz="1050" dirty="0" smtClean="0">
                  <a:latin typeface="华文楷体" panose="02010600040101010101" pitchFamily="2" charset="-122"/>
                  <a:ea typeface="华文楷体" panose="02010600040101010101" pitchFamily="2" charset="-122"/>
                </a:rPr>
                <a:t>EC</a:t>
              </a:r>
              <a:r>
                <a:rPr lang="zh-CN" altLang="en-US" sz="1050" dirty="0" smtClean="0">
                  <a:latin typeface="华文楷体" panose="02010600040101010101" pitchFamily="2" charset="-122"/>
                  <a:ea typeface="华文楷体" panose="02010600040101010101" pitchFamily="2" charset="-122"/>
                </a:rPr>
                <a:t>值在一定范围内</a:t>
              </a:r>
              <a:endParaRPr lang="en-US" altLang="zh-CN" sz="1050" dirty="0" smtClean="0">
                <a:latin typeface="华文楷体" panose="02010600040101010101" pitchFamily="2" charset="-122"/>
                <a:ea typeface="华文楷体" panose="02010600040101010101" pitchFamily="2" charset="-122"/>
              </a:endParaRPr>
            </a:p>
          </p:txBody>
        </p:sp>
      </p:grpSp>
      <p:cxnSp>
        <p:nvCxnSpPr>
          <p:cNvPr id="40" name="直接箭头连接符 39"/>
          <p:cNvCxnSpPr>
            <a:stCxn id="36" idx="0"/>
          </p:cNvCxnSpPr>
          <p:nvPr/>
        </p:nvCxnSpPr>
        <p:spPr>
          <a:xfrm flipH="1" flipV="1">
            <a:off x="5965189" y="4042683"/>
            <a:ext cx="1067436" cy="311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46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00"/>
                                        <p:tgtEl>
                                          <p:spTgt spid="20"/>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300"/>
                                        <p:tgtEl>
                                          <p:spTgt spid="17"/>
                                        </p:tgtEl>
                                      </p:cBhvr>
                                    </p:animEffect>
                                  </p:childTnLst>
                                </p:cTn>
                              </p:par>
                              <p:par>
                                <p:cTn id="12" presetID="10"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3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3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3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300"/>
                                        <p:tgtEl>
                                          <p:spTgt spid="34"/>
                                        </p:tgtEl>
                                      </p:cBhvr>
                                    </p:animEffect>
                                  </p:childTnLst>
                                </p:cTn>
                              </p:par>
                            </p:childTnLst>
                          </p:cTn>
                        </p:par>
                        <p:par>
                          <p:cTn id="32" fill="hold">
                            <p:stCondLst>
                              <p:cond delay="300"/>
                            </p:stCondLst>
                            <p:childTnLst>
                              <p:par>
                                <p:cTn id="33" presetID="10" presetClass="entr" presetSubtype="0" fill="hold"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3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3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490557622"/>
              </p:ext>
            </p:extLst>
          </p:nvPr>
        </p:nvGraphicFramePr>
        <p:xfrm>
          <a:off x="508000" y="1683542"/>
          <a:ext cx="3467100" cy="3070225"/>
        </p:xfrm>
        <a:graphic>
          <a:graphicData uri="http://schemas.openxmlformats.org/drawingml/2006/table">
            <a:tbl>
              <a:tblPr/>
              <a:tblGrid>
                <a:gridCol w="342900"/>
                <a:gridCol w="342900"/>
                <a:gridCol w="342900"/>
                <a:gridCol w="812800"/>
                <a:gridCol w="812800"/>
                <a:gridCol w="812800"/>
              </a:tblGrid>
              <a:tr h="161925">
                <a:tc gridSpan="3">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Gaussian filters</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0.4296±0.0086</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0.0551±0.0049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0.9076±0.0427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0.4344±0.0043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0.0731±0.0044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0.5219±0.0338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0.4922±0.0093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0.0486±0.0042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0.6176±0.0289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0.4124±0.0072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0.0429±0.0037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0.8467±0.0431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0.3865±0.0028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0.0429±0.0034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0.6555±0.0439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0.5053±0.0114</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0.0577±0.0041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0.7202±0.0322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0.4960±0.0113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0.0410±0.0041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0.8611±0.0389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0.5315±0.0142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0.0473±0.0031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0.7919±0.0315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0.6161±0.0066</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0.0409±0.0033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0.7699±0.0304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0.4542±0.0079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0.0492±0.0039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0.7197±0.0407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0.5323±0.0078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0.0423±0.0044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0.7820±0.0391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0.4124±0.0072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0.0429±0.0037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0.8467±0.0431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0.5516±0.0049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0.0384±0.0041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0.8955±0.0434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9</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0.5621±0.0095</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0.0409±0.0036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0.8254±0.0338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9</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0.4539±0.0037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0.0442±0.0041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1.1252±0.0539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0.4299±0.0017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0.0417±0.0040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0.9802±0.0350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0.5516±0.0049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0.0384±0.0041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0.8955±0.0434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0.4333±0.0038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0.0345±0.0030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1.1118±0.0358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7</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0.5286±0.0019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0.0405±0.0035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0.8163±0.0274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gridSpan="3">
                  <a:txBody>
                    <a:bodyPr/>
                    <a:lstStyle/>
                    <a:p>
                      <a:pPr algn="ctr" fontAlgn="b"/>
                      <a:r>
                        <a:rPr lang="en-US" sz="800" b="0" i="0" u="none" strike="noStrike">
                          <a:solidFill>
                            <a:srgbClr val="000000"/>
                          </a:solidFill>
                          <a:effectLst/>
                          <a:latin typeface="Times New Roman" panose="02020603050405020304" pitchFamily="18" charset="0"/>
                          <a:ea typeface="宋体" panose="02010600030101010101" pitchFamily="2" charset="-122"/>
                        </a:rPr>
                        <a:t>RECURRENT</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0.5216±0.0021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0.0347±0.0022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1.9838±0.0738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3" name="组合 2"/>
          <p:cNvGrpSpPr>
            <a:grpSpLocks/>
          </p:cNvGrpSpPr>
          <p:nvPr/>
        </p:nvGrpSpPr>
        <p:grpSpPr bwMode="auto">
          <a:xfrm>
            <a:off x="0" y="831948"/>
            <a:ext cx="9140825" cy="58738"/>
            <a:chOff x="0" y="942975"/>
            <a:chExt cx="9140825" cy="58403"/>
          </a:xfrm>
        </p:grpSpPr>
        <p:cxnSp>
          <p:nvCxnSpPr>
            <p:cNvPr id="4" name="直接连接符 3"/>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6" name="矩形 5"/>
          <p:cNvSpPr/>
          <p:nvPr/>
        </p:nvSpPr>
        <p:spPr>
          <a:xfrm>
            <a:off x="-8259" y="533316"/>
            <a:ext cx="3469219"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smtClean="0">
                <a:solidFill>
                  <a:srgbClr val="BF1313"/>
                </a:solidFill>
                <a:latin typeface="Times New Roman" panose="02020603050405020304" pitchFamily="18" charset="0"/>
                <a:ea typeface="华文楷体" panose="02010600040101010101" pitchFamily="2" charset="-122"/>
              </a:rPr>
              <a:t> </a:t>
            </a:r>
            <a:r>
              <a:rPr lang="zh-CN" altLang="en-US" sz="1050" b="1" dirty="0" smtClean="0">
                <a:solidFill>
                  <a:srgbClr val="BF1313"/>
                </a:solidFill>
                <a:latin typeface="Times New Roman" panose="02020603050405020304" pitchFamily="18" charset="0"/>
                <a:ea typeface="华文楷体" panose="02010600040101010101" pitchFamily="2" charset="-122"/>
              </a:rPr>
              <a:t>推理步长、不同潜变量维度、</a:t>
            </a:r>
            <a:r>
              <a:rPr lang="en-US" altLang="zh-CN" sz="1050" b="1" dirty="0" smtClean="0">
                <a:solidFill>
                  <a:srgbClr val="BF1313"/>
                </a:solidFill>
                <a:latin typeface="Times New Roman" panose="02020603050405020304" pitchFamily="18" charset="0"/>
                <a:ea typeface="华文楷体" panose="02010600040101010101" pitchFamily="2" charset="-122"/>
              </a:rPr>
              <a:t>TV</a:t>
            </a:r>
            <a:r>
              <a:rPr lang="zh-CN" altLang="en-US" sz="1050" b="1" dirty="0" smtClean="0">
                <a:solidFill>
                  <a:srgbClr val="BF1313"/>
                </a:solidFill>
                <a:latin typeface="Times New Roman" panose="02020603050405020304" pitchFamily="18" charset="0"/>
                <a:ea typeface="华文楷体" panose="02010600040101010101" pitchFamily="2" charset="-122"/>
              </a:rPr>
              <a:t>损失函数的结果分析</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8" name="矩形 7"/>
          <p:cNvSpPr/>
          <p:nvPr/>
        </p:nvSpPr>
        <p:spPr>
          <a:xfrm>
            <a:off x="0" y="908932"/>
            <a:ext cx="4572000" cy="697627"/>
          </a:xfrm>
          <a:prstGeom prst="rect">
            <a:avLst/>
          </a:prstGeom>
        </p:spPr>
        <p:txBody>
          <a:bodyPr>
            <a:spAutoFit/>
          </a:bodyPr>
          <a:lstStyle/>
          <a:p>
            <a:pPr indent="266700" algn="ctr">
              <a:lnSpc>
                <a:spcPts val="2200"/>
              </a:lnSpc>
              <a:spcBef>
                <a:spcPts val="600"/>
              </a:spcBef>
              <a:spcAft>
                <a:spcPts val="0"/>
              </a:spcAft>
            </a:pPr>
            <a:r>
              <a:rPr lang="zh-CN" altLang="en-US" sz="1050" kern="100" dirty="0">
                <a:latin typeface="Times New Roman" panose="02020603050405020304" pitchFamily="18" charset="0"/>
                <a:ea typeface="华文楷体" panose="02010600040101010101" pitchFamily="2" charset="-122"/>
              </a:rPr>
              <a:t>基于不同</a:t>
            </a:r>
            <a:r>
              <a:rPr lang="en-US" altLang="zh-CN" sz="1050" kern="100" dirty="0">
                <a:latin typeface="Times New Roman" panose="02020603050405020304" pitchFamily="18" charset="0"/>
                <a:ea typeface="华文楷体" panose="02010600040101010101" pitchFamily="2" charset="-122"/>
              </a:rPr>
              <a:t>ATTENTION</a:t>
            </a:r>
            <a:r>
              <a:rPr lang="zh-CN" altLang="en-US" sz="1050" kern="100" dirty="0">
                <a:latin typeface="Times New Roman" panose="02020603050405020304" pitchFamily="18" charset="0"/>
                <a:ea typeface="华文楷体" panose="02010600040101010101" pitchFamily="2" charset="-122"/>
              </a:rPr>
              <a:t>高斯核数的</a:t>
            </a:r>
            <a:r>
              <a:rPr lang="en-US" altLang="zh-CN" sz="1050" kern="100" dirty="0">
                <a:latin typeface="Times New Roman" panose="02020603050405020304" pitchFamily="18" charset="0"/>
                <a:ea typeface="华文楷体" panose="02010600040101010101" pitchFamily="2" charset="-122"/>
              </a:rPr>
              <a:t>RAGAN</a:t>
            </a:r>
            <a:r>
              <a:rPr lang="zh-CN" altLang="en-US" sz="1050" kern="100" dirty="0">
                <a:latin typeface="Times New Roman" panose="02020603050405020304" pitchFamily="18" charset="0"/>
                <a:ea typeface="华文楷体" panose="02010600040101010101" pitchFamily="2" charset="-122"/>
              </a:rPr>
              <a:t>的对比</a:t>
            </a:r>
            <a:endParaRPr lang="zh-CN" altLang="zh-CN" sz="1050" kern="100" dirty="0">
              <a:latin typeface="Times New Roman" panose="02020603050405020304" pitchFamily="18" charset="0"/>
              <a:ea typeface="华文楷体" panose="02010600040101010101" pitchFamily="2" charset="-122"/>
            </a:endParaRPr>
          </a:p>
          <a:p>
            <a:pPr algn="ctr">
              <a:spcAft>
                <a:spcPts val="600"/>
              </a:spcAft>
            </a:pPr>
            <a:r>
              <a:rPr lang="en-US" altLang="zh-CN" sz="1050" kern="100" dirty="0">
                <a:latin typeface="Times New Roman" panose="02020603050405020304" pitchFamily="18" charset="0"/>
                <a:ea typeface="华文楷体" panose="02010600040101010101" pitchFamily="2" charset="-122"/>
              </a:rPr>
              <a:t>Comparison of the average and the standard deviation of MIKDA, EC and MAP over the kernel filters size of Distributed Attention.</a:t>
            </a:r>
            <a:endParaRPr lang="zh-CN" altLang="zh-CN" sz="1050" kern="100" dirty="0">
              <a:latin typeface="Times New Roman" panose="02020603050405020304" pitchFamily="18" charset="0"/>
              <a:ea typeface="华文楷体" panose="02010600040101010101" pitchFamily="2" charset="-122"/>
            </a:endParaRPr>
          </a:p>
        </p:txBody>
      </p:sp>
      <p:sp>
        <p:nvSpPr>
          <p:cNvPr id="9" name="矩形 8"/>
          <p:cNvSpPr/>
          <p:nvPr/>
        </p:nvSpPr>
        <p:spPr>
          <a:xfrm>
            <a:off x="4572000" y="927178"/>
            <a:ext cx="4572000" cy="697627"/>
          </a:xfrm>
          <a:prstGeom prst="rect">
            <a:avLst/>
          </a:prstGeom>
        </p:spPr>
        <p:txBody>
          <a:bodyPr>
            <a:spAutoFit/>
          </a:bodyPr>
          <a:lstStyle/>
          <a:p>
            <a:pPr indent="266700" algn="ctr">
              <a:lnSpc>
                <a:spcPts val="2200"/>
              </a:lnSpc>
              <a:spcBef>
                <a:spcPts val="600"/>
              </a:spcBef>
              <a:spcAft>
                <a:spcPts val="0"/>
              </a:spcAft>
            </a:pPr>
            <a:r>
              <a:rPr lang="zh-CN" altLang="zh-CN" sz="1050" kern="100" dirty="0">
                <a:latin typeface="Times New Roman" panose="02020603050405020304" pitchFamily="18" charset="0"/>
                <a:ea typeface="华文楷体" panose="02010600040101010101" pitchFamily="2" charset="-122"/>
              </a:rPr>
              <a:t>基于不同对抗损失函数的</a:t>
            </a:r>
            <a:r>
              <a:rPr lang="en-US" altLang="zh-CN" sz="1050" kern="100" dirty="0">
                <a:latin typeface="Times New Roman" panose="02020603050405020304" pitchFamily="18" charset="0"/>
                <a:ea typeface="华文楷体" panose="02010600040101010101" pitchFamily="2" charset="-122"/>
              </a:rPr>
              <a:t>RAGAN</a:t>
            </a:r>
            <a:r>
              <a:rPr lang="zh-CN" altLang="zh-CN" sz="1050" kern="100" dirty="0">
                <a:latin typeface="Times New Roman" panose="02020603050405020304" pitchFamily="18" charset="0"/>
                <a:ea typeface="华文楷体" panose="02010600040101010101" pitchFamily="2" charset="-122"/>
              </a:rPr>
              <a:t>的对比</a:t>
            </a:r>
          </a:p>
          <a:p>
            <a:pPr algn="ctr">
              <a:spcAft>
                <a:spcPts val="600"/>
              </a:spcAft>
            </a:pPr>
            <a:r>
              <a:rPr lang="en-US" altLang="zh-CN" sz="1050" kern="100" dirty="0">
                <a:latin typeface="Times New Roman" panose="02020603050405020304" pitchFamily="18" charset="0"/>
                <a:ea typeface="华文楷体" panose="02010600040101010101" pitchFamily="2" charset="-122"/>
              </a:rPr>
              <a:t>Comparison of the average and the standard deviation of MIKDA, EC and MAP over the different recurrent adversarial coefficient</a:t>
            </a:r>
            <a:endParaRPr lang="zh-CN" altLang="zh-CN" sz="1050" kern="100" dirty="0">
              <a:latin typeface="Times New Roman" panose="02020603050405020304" pitchFamily="18" charset="0"/>
              <a:ea typeface="华文楷体" panose="02010600040101010101" pitchFamily="2"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228952624"/>
              </p:ext>
            </p:extLst>
          </p:nvPr>
        </p:nvGraphicFramePr>
        <p:xfrm>
          <a:off x="5054599" y="1681471"/>
          <a:ext cx="3822701" cy="1761490"/>
        </p:xfrm>
        <a:graphic>
          <a:graphicData uri="http://schemas.openxmlformats.org/drawingml/2006/table">
            <a:tbl>
              <a:tblPr/>
              <a:tblGrid>
                <a:gridCol w="686370"/>
                <a:gridCol w="695903"/>
                <a:gridCol w="813476"/>
                <a:gridCol w="813476"/>
                <a:gridCol w="813476"/>
              </a:tblGrid>
              <a:tr h="161925">
                <a:tc gridSpan="2">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GAN TYPE\A</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MIKDA</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Times New Roman" panose="02020603050405020304" pitchFamily="18" charset="0"/>
                          <a:ea typeface="宋体" panose="02010600030101010101" pitchFamily="2" charset="-122"/>
                        </a:rPr>
                        <a:t>MAP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Times New Roman" panose="02020603050405020304" pitchFamily="18" charset="0"/>
                          <a:ea typeface="宋体" panose="02010600030101010101" pitchFamily="2" charset="-122"/>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rowSpan="10">
                  <a:txBody>
                    <a:bodyPr/>
                    <a:lstStyle/>
                    <a:p>
                      <a:pPr algn="ctr" fontAlgn="ctr"/>
                      <a:r>
                        <a:rPr lang="en-US" sz="1100" b="0" i="0" u="none" strike="noStrike" dirty="0">
                          <a:solidFill>
                            <a:srgbClr val="000000"/>
                          </a:solidFill>
                          <a:effectLst/>
                          <a:latin typeface="Times New Roman" panose="02020603050405020304" pitchFamily="18" charset="0"/>
                          <a:ea typeface="宋体" panose="02010600030101010101" pitchFamily="2" charset="-122"/>
                        </a:rPr>
                        <a:t>Recurrent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0.1</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0.5325+0.0022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0.0394+0.0036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0.8577+0.0323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0.3</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0.5578+0.0067</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0.0358+0.0047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0.8375+0.0406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0.5</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0.5011+0.0018</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0.0426+0.0054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0.6353+0.0355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0.4831+0.0072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0.0361+0.0032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1.3588+0.0390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0.4807+0.0059</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0.0433+0.0033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0.4807+0.0039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0.4188+0.0023</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0.0299+0.0022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1" i="0" u="none" strike="noStrike">
                          <a:solidFill>
                            <a:srgbClr val="000000"/>
                          </a:solidFill>
                          <a:effectLst/>
                          <a:latin typeface="Times New Roman" panose="02020603050405020304" pitchFamily="18" charset="0"/>
                          <a:ea typeface="宋体" panose="02010600030101010101" pitchFamily="2" charset="-122"/>
                        </a:rPr>
                        <a:t>1.242+0.0500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20</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0.4032+0.0071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0.0391+0.0034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1.4780+0.0731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30</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0.4116+0.0045</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0.0341+0.0029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1.1102+0.0637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100</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0.3898+0.0042</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0.0305+0.0025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1.0080+0.0587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vMerge="1">
                  <a:txBody>
                    <a:bodyPr/>
                    <a:lstStyle/>
                    <a:p>
                      <a:endParaRPr lang="zh-CN" altLang="en-US"/>
                    </a:p>
                  </a:txBody>
                  <a:tcPr/>
                </a:tc>
                <a:tc>
                  <a:txBody>
                    <a:bodyPr/>
                    <a:lstStyle/>
                    <a:p>
                      <a:pPr algn="ctr" fontAlgn="ctr"/>
                      <a:r>
                        <a:rPr lang="en-US" altLang="zh-CN" sz="900" b="0" i="0" u="none" strike="noStrike">
                          <a:solidFill>
                            <a:srgbClr val="000000"/>
                          </a:solidFill>
                          <a:effectLst/>
                          <a:latin typeface="Times New Roman" panose="02020603050405020304" pitchFamily="18" charset="0"/>
                          <a:ea typeface="宋体" panose="02010600030101010101" pitchFamily="2" charset="-122"/>
                        </a:rPr>
                        <a:t>1000</a:t>
                      </a:r>
                    </a:p>
                  </a:txBody>
                  <a:tcPr marL="0" marR="0" marT="0" marB="0" anchor="ctr">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0.4114+0.0021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0.0321+0.0020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1.0464+0.0553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45415">
                <a:tc>
                  <a:txBody>
                    <a:bodyPr/>
                    <a:lstStyle/>
                    <a:p>
                      <a:pPr algn="ctr" fontAlgn="b"/>
                      <a:r>
                        <a:rPr lang="en-US" sz="900" b="0" i="0" u="none" strike="noStrike">
                          <a:solidFill>
                            <a:srgbClr val="000000"/>
                          </a:solidFill>
                          <a:effectLst/>
                          <a:latin typeface="Times New Roman" panose="02020603050405020304" pitchFamily="18" charset="0"/>
                          <a:ea typeface="宋体" panose="02010600030101010101" pitchFamily="2" charset="-122"/>
                        </a:rPr>
                        <a:t>MLP</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0.1</a:t>
                      </a:r>
                    </a:p>
                  </a:txBody>
                  <a:tcPr marL="0" marR="0" marT="0" marB="0" anchor="b">
                    <a:lnL w="6350" cap="flat" cmpd="sng" algn="ctr">
                      <a:solidFill>
                        <a:srgbClr val="000000"/>
                      </a:solidFill>
                      <a:prstDash val="solid"/>
                      <a:round/>
                      <a:headEnd type="none" w="med" len="med"/>
                      <a:tailEnd type="none" w="med" len="med"/>
                    </a:lnL>
                    <a:lnR w="25400" cap="flat" cmpd="dbl"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0.3365+0.0041</a:t>
                      </a:r>
                    </a:p>
                  </a:txBody>
                  <a:tcPr marL="0" marR="0" marT="0" marB="0" anchor="b">
                    <a:lnL w="25400" cap="flat" cmpd="dbl"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a:solidFill>
                            <a:srgbClr val="000000"/>
                          </a:solidFill>
                          <a:effectLst/>
                          <a:latin typeface="Times New Roman" panose="02020603050405020304" pitchFamily="18" charset="0"/>
                          <a:ea typeface="宋体" panose="02010600030101010101" pitchFamily="2" charset="-122"/>
                        </a:rPr>
                        <a:t>0.1174+0.0094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900" b="0" i="0" u="none" strike="noStrike" dirty="0">
                          <a:solidFill>
                            <a:srgbClr val="000000"/>
                          </a:solidFill>
                          <a:effectLst/>
                          <a:latin typeface="Times New Roman" panose="02020603050405020304" pitchFamily="18" charset="0"/>
                          <a:ea typeface="宋体" panose="02010600030101010101" pitchFamily="2" charset="-122"/>
                        </a:rPr>
                        <a:t>0.4796+0.0698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pSp>
        <p:nvGrpSpPr>
          <p:cNvPr id="13" name="组合 12"/>
          <p:cNvGrpSpPr/>
          <p:nvPr/>
        </p:nvGrpSpPr>
        <p:grpSpPr>
          <a:xfrm>
            <a:off x="4629151" y="4437163"/>
            <a:ext cx="1301749" cy="498579"/>
            <a:chOff x="2108200" y="3009900"/>
            <a:chExt cx="2101850" cy="1316884"/>
          </a:xfrm>
        </p:grpSpPr>
        <p:sp>
          <p:nvSpPr>
            <p:cNvPr id="14" name="矩形 13"/>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108200" y="3086485"/>
              <a:ext cx="2101850" cy="893015"/>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在</a:t>
              </a:r>
              <a:r>
                <a:rPr lang="en-US" altLang="zh-CN" sz="1050" dirty="0" smtClean="0">
                  <a:latin typeface="华文楷体" panose="02010600040101010101" pitchFamily="2" charset="-122"/>
                  <a:ea typeface="华文楷体" panose="02010600040101010101" pitchFamily="2" charset="-122"/>
                </a:rPr>
                <a:t>DA</a:t>
              </a:r>
              <a:r>
                <a:rPr lang="zh-CN" altLang="en-US" sz="1050" dirty="0" smtClean="0">
                  <a:latin typeface="华文楷体" panose="02010600040101010101" pitchFamily="2" charset="-122"/>
                  <a:ea typeface="华文楷体" panose="02010600040101010101" pitchFamily="2" charset="-122"/>
                </a:rPr>
                <a:t>机制情况下</a:t>
              </a:r>
              <a:r>
                <a:rPr lang="en-US" altLang="zh-CN" sz="1050" dirty="0" smtClean="0">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表现更好</a:t>
              </a:r>
              <a:endParaRPr lang="zh-CN" altLang="en-US" sz="1050" dirty="0">
                <a:latin typeface="华文楷体" panose="02010600040101010101" pitchFamily="2" charset="-122"/>
                <a:ea typeface="华文楷体" panose="02010600040101010101" pitchFamily="2" charset="-122"/>
              </a:endParaRPr>
            </a:p>
          </p:txBody>
        </p:sp>
      </p:grpSp>
      <p:cxnSp>
        <p:nvCxnSpPr>
          <p:cNvPr id="16" name="直接箭头连接符 15"/>
          <p:cNvCxnSpPr>
            <a:stCxn id="14" idx="1"/>
            <a:endCxn id="19" idx="3"/>
          </p:cNvCxnSpPr>
          <p:nvPr/>
        </p:nvCxnSpPr>
        <p:spPr>
          <a:xfrm flipH="1">
            <a:off x="4010025" y="4686453"/>
            <a:ext cx="619126" cy="3778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13029" y="4238849"/>
            <a:ext cx="3879851" cy="22827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0174" y="4610101"/>
            <a:ext cx="3879851" cy="22827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14" idx="1"/>
            <a:endCxn id="18" idx="3"/>
          </p:cNvCxnSpPr>
          <p:nvPr/>
        </p:nvCxnSpPr>
        <p:spPr>
          <a:xfrm flipH="1" flipV="1">
            <a:off x="3992880" y="4352984"/>
            <a:ext cx="636271" cy="33346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3460960" y="2296798"/>
            <a:ext cx="1301749" cy="498579"/>
            <a:chOff x="2108200" y="3009900"/>
            <a:chExt cx="2101850" cy="1316884"/>
          </a:xfrm>
        </p:grpSpPr>
        <p:sp>
          <p:nvSpPr>
            <p:cNvPr id="32" name="矩形 31"/>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108200" y="3086484"/>
              <a:ext cx="2101850" cy="1097444"/>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采用递归的方式构造</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模型有</a:t>
              </a:r>
              <a:endParaRPr lang="zh-CN" altLang="en-US" sz="1050" dirty="0">
                <a:latin typeface="华文楷体" panose="02010600040101010101" pitchFamily="2" charset="-122"/>
                <a:ea typeface="华文楷体" panose="02010600040101010101" pitchFamily="2" charset="-122"/>
              </a:endParaRPr>
            </a:p>
          </p:txBody>
        </p:sp>
      </p:grpSp>
      <p:sp>
        <p:nvSpPr>
          <p:cNvPr id="37" name="矩形 36"/>
          <p:cNvSpPr/>
          <p:nvPr/>
        </p:nvSpPr>
        <p:spPr>
          <a:xfrm>
            <a:off x="5054599" y="2522807"/>
            <a:ext cx="3879851" cy="22827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5026023" y="3266008"/>
            <a:ext cx="3879851" cy="22827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箭头连接符 39"/>
          <p:cNvCxnSpPr>
            <a:stCxn id="32" idx="3"/>
          </p:cNvCxnSpPr>
          <p:nvPr/>
        </p:nvCxnSpPr>
        <p:spPr>
          <a:xfrm>
            <a:off x="4762709" y="2546088"/>
            <a:ext cx="263314" cy="83405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2" idx="3"/>
            <a:endCxn id="37" idx="1"/>
          </p:cNvCxnSpPr>
          <p:nvPr/>
        </p:nvCxnSpPr>
        <p:spPr>
          <a:xfrm>
            <a:off x="4762709" y="2546088"/>
            <a:ext cx="291890" cy="908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5054599" y="3746406"/>
            <a:ext cx="3722691" cy="492443"/>
          </a:xfrm>
          <a:prstGeom prst="rect">
            <a:avLst/>
          </a:prstGeom>
          <a:noFill/>
        </p:spPr>
        <p:txBody>
          <a:bodyPr wrap="square" rtlCol="0">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b="1" dirty="0">
                <a:solidFill>
                  <a:srgbClr val="C00000"/>
                </a:solidFill>
                <a:latin typeface="华文楷体" panose="02010600040101010101" pitchFamily="2" charset="-122"/>
                <a:ea typeface="华文楷体" panose="02010600040101010101" pitchFamily="2" charset="-122"/>
              </a:rPr>
              <a:t>基于对抗学习，</a:t>
            </a:r>
            <a:r>
              <a:rPr lang="en-US" altLang="zh-CN" sz="1050" b="1" dirty="0">
                <a:solidFill>
                  <a:srgbClr val="C00000"/>
                </a:solidFill>
                <a:latin typeface="华文楷体" panose="02010600040101010101" pitchFamily="2" charset="-122"/>
                <a:ea typeface="华文楷体" panose="02010600040101010101" pitchFamily="2" charset="-122"/>
              </a:rPr>
              <a:t>RAGAN</a:t>
            </a:r>
            <a:r>
              <a:rPr lang="zh-CN" altLang="en-US" sz="1050" b="1" dirty="0">
                <a:solidFill>
                  <a:srgbClr val="C00000"/>
                </a:solidFill>
                <a:latin typeface="华文楷体" panose="02010600040101010101" pitchFamily="2" charset="-122"/>
                <a:ea typeface="华文楷体" panose="02010600040101010101" pitchFamily="2" charset="-122"/>
              </a:rPr>
              <a:t>的</a:t>
            </a:r>
            <a:r>
              <a:rPr lang="en-US" altLang="zh-CN" sz="1050" b="1" dirty="0">
                <a:solidFill>
                  <a:srgbClr val="C00000"/>
                </a:solidFill>
                <a:latin typeface="华文楷体" panose="02010600040101010101" pitchFamily="2" charset="-122"/>
                <a:ea typeface="华文楷体" panose="02010600040101010101" pitchFamily="2" charset="-122"/>
              </a:rPr>
              <a:t>MAP</a:t>
            </a:r>
            <a:r>
              <a:rPr lang="zh-CN" altLang="en-US" sz="1050" b="1" dirty="0">
                <a:solidFill>
                  <a:srgbClr val="C00000"/>
                </a:solidFill>
                <a:latin typeface="华文楷体" panose="02010600040101010101" pitchFamily="2" charset="-122"/>
                <a:ea typeface="华文楷体" panose="02010600040101010101" pitchFamily="2" charset="-122"/>
              </a:rPr>
              <a:t>提高了</a:t>
            </a:r>
            <a:r>
              <a:rPr lang="en-US" altLang="zh-CN" sz="1050" b="1" dirty="0">
                <a:solidFill>
                  <a:srgbClr val="C00000"/>
                </a:solidFill>
                <a:latin typeface="华文楷体" panose="02010600040101010101" pitchFamily="2" charset="-122"/>
                <a:ea typeface="华文楷体" panose="02010600040101010101" pitchFamily="2" charset="-122"/>
              </a:rPr>
              <a:t>30%</a:t>
            </a: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b="1" dirty="0">
                <a:solidFill>
                  <a:srgbClr val="C00000"/>
                </a:solidFill>
                <a:latin typeface="华文楷体" panose="02010600040101010101" pitchFamily="2" charset="-122"/>
                <a:ea typeface="华文楷体" panose="02010600040101010101" pitchFamily="2" charset="-122"/>
              </a:rPr>
              <a:t>基于</a:t>
            </a:r>
            <a:r>
              <a:rPr lang="en-US" altLang="zh-CN" sz="1050" b="1" dirty="0">
                <a:solidFill>
                  <a:srgbClr val="C00000"/>
                </a:solidFill>
                <a:latin typeface="华文楷体" panose="02010600040101010101" pitchFamily="2" charset="-122"/>
                <a:ea typeface="华文楷体" panose="02010600040101010101" pitchFamily="2" charset="-122"/>
              </a:rPr>
              <a:t>DA</a:t>
            </a:r>
            <a:r>
              <a:rPr lang="zh-CN" altLang="en-US" sz="1050" b="1" dirty="0">
                <a:solidFill>
                  <a:srgbClr val="C00000"/>
                </a:solidFill>
                <a:latin typeface="华文楷体" panose="02010600040101010101" pitchFamily="2" charset="-122"/>
                <a:ea typeface="华文楷体" panose="02010600040101010101" pitchFamily="2" charset="-122"/>
              </a:rPr>
              <a:t>机制的感知网络，核心模型的参数减少了</a:t>
            </a:r>
            <a:r>
              <a:rPr lang="en-US" altLang="zh-CN" sz="1050" b="1" dirty="0">
                <a:solidFill>
                  <a:srgbClr val="C00000"/>
                </a:solidFill>
                <a:latin typeface="华文楷体" panose="02010600040101010101" pitchFamily="2" charset="-122"/>
                <a:ea typeface="华文楷体" panose="02010600040101010101" pitchFamily="2" charset="-122"/>
              </a:rPr>
              <a:t>45%</a:t>
            </a:r>
            <a:r>
              <a:rPr lang="zh-CN" altLang="en-US" sz="1050" b="1" dirty="0">
                <a:solidFill>
                  <a:srgbClr val="C00000"/>
                </a:solidFill>
                <a:latin typeface="华文楷体" panose="02010600040101010101" pitchFamily="2" charset="-122"/>
                <a:ea typeface="华文楷体" panose="02010600040101010101" pitchFamily="2" charset="-122"/>
              </a:rPr>
              <a:t>以上</a:t>
            </a:r>
            <a:endParaRPr lang="en-US" altLang="zh-CN" sz="1050" b="1"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9060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3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300"/>
                                        <p:tgtEl>
                                          <p:spTgt spid="19"/>
                                        </p:tgtEl>
                                      </p:cBhvr>
                                    </p:animEffect>
                                  </p:childTnLst>
                                </p:cTn>
                              </p:par>
                            </p:childTnLst>
                          </p:cTn>
                        </p:par>
                        <p:par>
                          <p:cTn id="11" fill="hold">
                            <p:stCondLst>
                              <p:cond delay="300"/>
                            </p:stCondLst>
                            <p:childTnLst>
                              <p:par>
                                <p:cTn id="12" presetID="10"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300"/>
                                        <p:tgtEl>
                                          <p:spTgt spid="13"/>
                                        </p:tgtEl>
                                      </p:cBhvr>
                                    </p:animEffect>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300"/>
                                        <p:tgtEl>
                                          <p:spTgt spid="23"/>
                                        </p:tgtEl>
                                      </p:cBhvr>
                                    </p:animEffect>
                                  </p:childTnLst>
                                </p:cTn>
                              </p:par>
                            </p:childTnLst>
                          </p:cTn>
                        </p:par>
                        <p:par>
                          <p:cTn id="19" fill="hold">
                            <p:stCondLst>
                              <p:cond delay="900"/>
                            </p:stCondLst>
                            <p:childTnLst>
                              <p:par>
                                <p:cTn id="20" presetID="10" presetClass="entr" presetSubtype="0"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3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00"/>
                                        <p:tgtEl>
                                          <p:spTgt spid="3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300"/>
                                        <p:tgtEl>
                                          <p:spTgt spid="38"/>
                                        </p:tgtEl>
                                      </p:cBhvr>
                                    </p:animEffect>
                                  </p:childTnLst>
                                </p:cTn>
                              </p:par>
                            </p:childTnLst>
                          </p:cTn>
                        </p:par>
                        <p:par>
                          <p:cTn id="31" fill="hold">
                            <p:stCondLst>
                              <p:cond delay="300"/>
                            </p:stCondLst>
                            <p:childTnLst>
                              <p:par>
                                <p:cTn id="32" presetID="10"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300"/>
                                        <p:tgtEl>
                                          <p:spTgt spid="31"/>
                                        </p:tgtEl>
                                      </p:cBhvr>
                                    </p:animEffect>
                                  </p:childTnLst>
                                </p:cTn>
                              </p:par>
                            </p:childTnLst>
                          </p:cTn>
                        </p:par>
                        <p:par>
                          <p:cTn id="35" fill="hold">
                            <p:stCondLst>
                              <p:cond delay="600"/>
                            </p:stCondLst>
                            <p:childTnLst>
                              <p:par>
                                <p:cTn id="36" presetID="10" presetClass="entr" presetSubtype="0" fill="hold"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3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3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7" grpId="0" animBg="1"/>
      <p:bldP spid="38" grpId="0" animBg="1"/>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340" y="946943"/>
            <a:ext cx="4459773" cy="4091535"/>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2663" y="972343"/>
            <a:ext cx="4303639" cy="1973015"/>
          </a:xfrm>
          <a:prstGeom prst="rect">
            <a:avLst/>
          </a:prstGeom>
        </p:spPr>
      </p:pic>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7926" y="2945359"/>
            <a:ext cx="4237037" cy="2118519"/>
          </a:xfrm>
          <a:prstGeom prst="rect">
            <a:avLst/>
          </a:prstGeom>
        </p:spPr>
      </p:pic>
      <p:cxnSp>
        <p:nvCxnSpPr>
          <p:cNvPr id="9" name="直接连接符 8"/>
          <p:cNvCxnSpPr/>
          <p:nvPr/>
        </p:nvCxnSpPr>
        <p:spPr>
          <a:xfrm>
            <a:off x="4560113" y="946943"/>
            <a:ext cx="0" cy="4197365"/>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p:cNvGrpSpPr>
            <a:grpSpLocks/>
          </p:cNvGrpSpPr>
          <p:nvPr/>
        </p:nvGrpSpPr>
        <p:grpSpPr bwMode="auto">
          <a:xfrm>
            <a:off x="0" y="831948"/>
            <a:ext cx="9140825" cy="58738"/>
            <a:chOff x="0" y="942975"/>
            <a:chExt cx="9140825" cy="58403"/>
          </a:xfrm>
        </p:grpSpPr>
        <p:cxnSp>
          <p:nvCxnSpPr>
            <p:cNvPr id="15" name="直接连接符 14"/>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17" name="矩形 16"/>
          <p:cNvSpPr/>
          <p:nvPr/>
        </p:nvSpPr>
        <p:spPr>
          <a:xfrm>
            <a:off x="-8259" y="533316"/>
            <a:ext cx="1665841"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zh-CN" altLang="en-US" sz="1050" b="1" dirty="0" smtClean="0">
                <a:solidFill>
                  <a:srgbClr val="BF1313"/>
                </a:solidFill>
                <a:latin typeface="Times New Roman" panose="02020603050405020304" pitchFamily="18" charset="0"/>
                <a:ea typeface="华文楷体" panose="02010600040101010101" pitchFamily="2" charset="-122"/>
              </a:rPr>
              <a:t> 多</a:t>
            </a:r>
            <a:r>
              <a:rPr lang="zh-CN" altLang="en-US" sz="1050" b="1" dirty="0">
                <a:solidFill>
                  <a:srgbClr val="BF1313"/>
                </a:solidFill>
                <a:latin typeface="Times New Roman" panose="02020603050405020304" pitchFamily="18" charset="0"/>
                <a:ea typeface="华文楷体" panose="02010600040101010101" pitchFamily="2" charset="-122"/>
              </a:rPr>
              <a:t>步推理过程的可视化</a:t>
            </a:r>
          </a:p>
        </p:txBody>
      </p:sp>
      <p:grpSp>
        <p:nvGrpSpPr>
          <p:cNvPr id="10" name="组合 9"/>
          <p:cNvGrpSpPr/>
          <p:nvPr/>
        </p:nvGrpSpPr>
        <p:grpSpPr>
          <a:xfrm>
            <a:off x="3270250" y="1031081"/>
            <a:ext cx="1562100" cy="270670"/>
            <a:chOff x="2108200" y="3009900"/>
            <a:chExt cx="2101850" cy="1316884"/>
          </a:xfrm>
        </p:grpSpPr>
        <p:sp>
          <p:nvSpPr>
            <p:cNvPr id="11" name="矩形 10"/>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08200" y="3086484"/>
              <a:ext cx="2101850" cy="1097444"/>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工业过程运行状况变量</a:t>
              </a:r>
              <a:endParaRPr lang="zh-CN" altLang="en-US" sz="1050" dirty="0">
                <a:latin typeface="华文楷体" panose="02010600040101010101" pitchFamily="2" charset="-122"/>
                <a:ea typeface="华文楷体" panose="02010600040101010101" pitchFamily="2" charset="-122"/>
              </a:endParaRPr>
            </a:p>
          </p:txBody>
        </p:sp>
      </p:grpSp>
      <p:cxnSp>
        <p:nvCxnSpPr>
          <p:cNvPr id="13" name="直接箭头连接符 12"/>
          <p:cNvCxnSpPr>
            <a:stCxn id="28" idx="1"/>
          </p:cNvCxnSpPr>
          <p:nvPr/>
        </p:nvCxnSpPr>
        <p:spPr>
          <a:xfrm flipH="1" flipV="1">
            <a:off x="3191762" y="3600171"/>
            <a:ext cx="249938" cy="22471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482975" y="2045944"/>
            <a:ext cx="1562100" cy="270670"/>
            <a:chOff x="2108200" y="3009900"/>
            <a:chExt cx="2101850" cy="1316884"/>
          </a:xfrm>
        </p:grpSpPr>
        <p:sp>
          <p:nvSpPr>
            <p:cNvPr id="19" name="矩形 18"/>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108200" y="3086484"/>
              <a:ext cx="2101850" cy="1235371"/>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运行指标多步推理过程</a:t>
              </a:r>
              <a:endParaRPr lang="zh-CN" altLang="en-US" sz="1050" dirty="0">
                <a:latin typeface="华文楷体" panose="02010600040101010101" pitchFamily="2" charset="-122"/>
                <a:ea typeface="华文楷体" panose="02010600040101010101" pitchFamily="2" charset="-122"/>
              </a:endParaRPr>
            </a:p>
          </p:txBody>
        </p:sp>
      </p:grpSp>
      <p:cxnSp>
        <p:nvCxnSpPr>
          <p:cNvPr id="22" name="直接箭头连接符 21"/>
          <p:cNvCxnSpPr>
            <a:stCxn id="11" idx="3"/>
          </p:cNvCxnSpPr>
          <p:nvPr/>
        </p:nvCxnSpPr>
        <p:spPr>
          <a:xfrm>
            <a:off x="4832350" y="1166416"/>
            <a:ext cx="212725" cy="10597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3441700" y="3689551"/>
            <a:ext cx="1771650" cy="431239"/>
            <a:chOff x="2108200" y="3009900"/>
            <a:chExt cx="2101850" cy="2098096"/>
          </a:xfrm>
        </p:grpSpPr>
        <p:sp>
          <p:nvSpPr>
            <p:cNvPr id="28" name="矩形 27"/>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108200" y="3086484"/>
              <a:ext cx="2101850" cy="2021512"/>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运行指标多步推理展开图</a:t>
              </a:r>
              <a:endParaRPr lang="zh-CN" altLang="en-US" sz="1050" dirty="0">
                <a:latin typeface="华文楷体" panose="02010600040101010101" pitchFamily="2" charset="-122"/>
                <a:ea typeface="华文楷体" panose="02010600040101010101" pitchFamily="2" charset="-122"/>
              </a:endParaRPr>
            </a:p>
          </p:txBody>
        </p:sp>
      </p:grpSp>
      <p:sp>
        <p:nvSpPr>
          <p:cNvPr id="33" name="矩形 32"/>
          <p:cNvSpPr/>
          <p:nvPr/>
        </p:nvSpPr>
        <p:spPr>
          <a:xfrm>
            <a:off x="1657581" y="1375256"/>
            <a:ext cx="1534181" cy="366322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箭头连接符 36"/>
          <p:cNvCxnSpPr/>
          <p:nvPr/>
        </p:nvCxnSpPr>
        <p:spPr>
          <a:xfrm>
            <a:off x="5045075" y="2188643"/>
            <a:ext cx="168275" cy="5925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4642662" y="2945358"/>
            <a:ext cx="4282301" cy="28649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654800" y="2368750"/>
            <a:ext cx="2038350" cy="603253"/>
            <a:chOff x="2108200" y="3009900"/>
            <a:chExt cx="2101850" cy="1765247"/>
          </a:xfrm>
        </p:grpSpPr>
        <p:sp>
          <p:nvSpPr>
            <p:cNvPr id="41" name="矩形 40"/>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2108200" y="3086485"/>
              <a:ext cx="2101850" cy="1688662"/>
            </a:xfrm>
            <a:prstGeom prst="rect">
              <a:avLst/>
            </a:prstGeom>
            <a:noFill/>
          </p:spPr>
          <p:txBody>
            <a:bodyPr wrap="square" rtlCol="0">
              <a:spAutoFit/>
            </a:bodyPr>
            <a:lstStyle/>
            <a:p>
              <a:r>
                <a:rPr lang="en-US" altLang="zh-CN" sz="1050" dirty="0" smtClean="0">
                  <a:latin typeface="华文楷体" panose="02010600040101010101" pitchFamily="2" charset="-122"/>
                  <a:ea typeface="华文楷体" panose="02010600040101010101" pitchFamily="2" charset="-122"/>
                </a:rPr>
                <a:t>5</a:t>
              </a:r>
              <a:r>
                <a:rPr lang="zh-CN" altLang="en-US" sz="1050" dirty="0" smtClean="0">
                  <a:latin typeface="华文楷体" panose="02010600040101010101" pitchFamily="2" charset="-122"/>
                  <a:ea typeface="华文楷体" panose="02010600040101010101" pitchFamily="2" charset="-122"/>
                </a:rPr>
                <a:t>个工况情况下每个推理步长下给出运行指标的单步校正值</a:t>
              </a:r>
              <a:endParaRPr lang="en-US" altLang="zh-CN" sz="1050" dirty="0" smtClean="0">
                <a:latin typeface="华文楷体" panose="02010600040101010101" pitchFamily="2" charset="-122"/>
                <a:ea typeface="华文楷体" panose="02010600040101010101" pitchFamily="2" charset="-122"/>
              </a:endParaRPr>
            </a:p>
          </p:txBody>
        </p:sp>
      </p:grpSp>
      <p:cxnSp>
        <p:nvCxnSpPr>
          <p:cNvPr id="43" name="直接箭头连接符 42"/>
          <p:cNvCxnSpPr/>
          <p:nvPr/>
        </p:nvCxnSpPr>
        <p:spPr>
          <a:xfrm flipH="1">
            <a:off x="6398457" y="2504086"/>
            <a:ext cx="256343" cy="43629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3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3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3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3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3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00"/>
                                        <p:tgtEl>
                                          <p:spTgt spid="39"/>
                                        </p:tgtEl>
                                      </p:cBhvr>
                                    </p:animEffect>
                                  </p:childTnLst>
                                </p:cTn>
                              </p:par>
                            </p:childTnLst>
                          </p:cTn>
                        </p:par>
                        <p:par>
                          <p:cTn id="32" fill="hold">
                            <p:stCondLst>
                              <p:cond delay="300"/>
                            </p:stCondLst>
                            <p:childTnLst>
                              <p:par>
                                <p:cTn id="33" presetID="10" presetClass="entr" presetSubtype="0"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300"/>
                                        <p:tgtEl>
                                          <p:spTgt spid="40"/>
                                        </p:tgtEl>
                                      </p:cBhvr>
                                    </p:animEffect>
                                  </p:childTnLst>
                                </p:cTn>
                              </p:par>
                              <p:par>
                                <p:cTn id="36" presetID="10"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3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预备知识</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2</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rgbClr val="C00000"/>
                </a:solidFill>
                <a:latin typeface="华文楷体" panose="02010600040101010101" pitchFamily="2" charset="-122"/>
                <a:ea typeface="华文楷体" panose="02010600040101010101" pitchFamily="2" charset="-122"/>
              </a:rPr>
              <a:t>总结与展望</a:t>
            </a:r>
            <a:endParaRPr lang="zh-CN" altLang="en-US" sz="1400" dirty="0">
              <a:solidFill>
                <a:srgbClr val="C00000"/>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C00000"/>
                  </a:solidFill>
                  <a:latin typeface="华文楷体" panose="02010600040101010101" pitchFamily="2" charset="-122"/>
                  <a:ea typeface="华文楷体" panose="02010600040101010101" pitchFamily="2" charset="-122"/>
                </a:rPr>
                <a:t>6</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998353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26"/>
                                        </p:tgtEl>
                                      </p:cBhvr>
                                    </p:animEffect>
                                    <p:animScale>
                                      <p:cBhvr>
                                        <p:cTn id="10"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31948"/>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8259" y="533316"/>
            <a:ext cx="992579"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a:solidFill>
                  <a:srgbClr val="BF1313"/>
                </a:solidFill>
                <a:latin typeface="Times New Roman" panose="02020603050405020304" pitchFamily="18" charset="0"/>
                <a:ea typeface="华文楷体" panose="02010600040101010101" pitchFamily="2" charset="-122"/>
              </a:rPr>
              <a:t> </a:t>
            </a:r>
            <a:r>
              <a:rPr lang="zh-CN" altLang="en-US" sz="1050" b="1" dirty="0" smtClean="0">
                <a:solidFill>
                  <a:srgbClr val="BF1313"/>
                </a:solidFill>
                <a:latin typeface="Times New Roman" panose="02020603050405020304" pitchFamily="18" charset="0"/>
                <a:ea typeface="华文楷体" panose="02010600040101010101" pitchFamily="2" charset="-122"/>
              </a:rPr>
              <a:t>总结与展望</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6" name="矩形 5"/>
          <p:cNvSpPr/>
          <p:nvPr/>
        </p:nvSpPr>
        <p:spPr>
          <a:xfrm>
            <a:off x="63500" y="928984"/>
            <a:ext cx="338448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基于生成对抗网络</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的运行指标动态校正的总结</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7" name="矩形 6"/>
          <p:cNvSpPr/>
          <p:nvPr/>
        </p:nvSpPr>
        <p:spPr>
          <a:xfrm>
            <a:off x="139699" y="1210298"/>
            <a:ext cx="5295901" cy="2331407"/>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a:latin typeface="华文楷体" panose="02010600040101010101" pitchFamily="2" charset="-122"/>
                <a:ea typeface="华文楷体" panose="02010600040101010101" pitchFamily="2" charset="-122"/>
              </a:rPr>
              <a:t>给</a:t>
            </a:r>
            <a:r>
              <a:rPr lang="zh-CN" altLang="en-US" sz="1050" dirty="0" smtClean="0">
                <a:latin typeface="华文楷体" panose="02010600040101010101" pitchFamily="2" charset="-122"/>
                <a:ea typeface="华文楷体" panose="02010600040101010101" pitchFamily="2" charset="-122"/>
              </a:rPr>
              <a:t>出关于复杂工业过程中运行指标动态校正的</a:t>
            </a:r>
            <a:r>
              <a:rPr lang="zh-CN" altLang="en-US" sz="1050" b="1" dirty="0" smtClean="0">
                <a:solidFill>
                  <a:srgbClr val="FF0000"/>
                </a:solidFill>
                <a:latin typeface="华文楷体" panose="02010600040101010101" pitchFamily="2" charset="-122"/>
                <a:ea typeface="华文楷体" panose="02010600040101010101" pitchFamily="2" charset="-122"/>
              </a:rPr>
              <a:t>问题描述</a:t>
            </a:r>
            <a:r>
              <a:rPr lang="zh-CN" altLang="en-US" sz="1050" dirty="0" smtClean="0">
                <a:latin typeface="华文楷体" panose="02010600040101010101" pitchFamily="2" charset="-122"/>
                <a:ea typeface="华文楷体" panose="02010600040101010101" pitchFamily="2" charset="-122"/>
              </a:rPr>
              <a:t>，并提出基于</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的策略</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提出运行指标动态校正模型</a:t>
            </a:r>
            <a:r>
              <a:rPr lang="en-US" altLang="zh-CN" sz="1050" b="1" dirty="0">
                <a:solidFill>
                  <a:srgbClr val="FF0000"/>
                </a:solidFill>
                <a:latin typeface="华文楷体" panose="02010600040101010101" pitchFamily="2" charset="-122"/>
                <a:ea typeface="华文楷体" panose="02010600040101010101" pitchFamily="2" charset="-122"/>
              </a:rPr>
              <a:t>DMGAN</a:t>
            </a:r>
            <a:r>
              <a:rPr lang="zh-CN" altLang="en-US" sz="1050" dirty="0" smtClean="0">
                <a:latin typeface="华文楷体" panose="02010600040101010101" pitchFamily="2" charset="-122"/>
                <a:ea typeface="华文楷体" panose="02010600040101010101" pitchFamily="2" charset="-122"/>
              </a:rPr>
              <a:t>框架以习得潜变量空间与决策空间的双映射、目标空间到决策空间的单映射过程</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为了匹配于工业生产过程的复杂度，提出</a:t>
            </a:r>
            <a:r>
              <a:rPr lang="en-US" altLang="zh-CN" sz="1050" b="1" dirty="0">
                <a:solidFill>
                  <a:srgbClr val="FF0000"/>
                </a:solidFill>
                <a:latin typeface="华文楷体" panose="02010600040101010101" pitchFamily="2" charset="-122"/>
                <a:ea typeface="华文楷体" panose="02010600040101010101" pitchFamily="2" charset="-122"/>
              </a:rPr>
              <a:t>RU-Net</a:t>
            </a:r>
            <a:r>
              <a:rPr lang="zh-CN" altLang="en-US" sz="1050" dirty="0" smtClean="0">
                <a:latin typeface="华文楷体" panose="02010600040101010101" pitchFamily="2" charset="-122"/>
                <a:ea typeface="华文楷体" panose="02010600040101010101" pitchFamily="2" charset="-122"/>
              </a:rPr>
              <a:t>以提高生成器模型的泛化能力；</a:t>
            </a:r>
            <a:r>
              <a:rPr lang="en-US" altLang="zh-CN" sz="1050" dirty="0" smtClean="0">
                <a:latin typeface="华文楷体" panose="02010600040101010101" pitchFamily="2" charset="-122"/>
                <a:ea typeface="华文楷体" panose="02010600040101010101" pitchFamily="2" charset="-122"/>
              </a:rPr>
              <a:t>Drop-Level</a:t>
            </a:r>
            <a:r>
              <a:rPr lang="zh-CN" altLang="en-US" sz="1050" dirty="0" smtClean="0">
                <a:latin typeface="华文楷体" panose="02010600040101010101" pitchFamily="2" charset="-122"/>
                <a:ea typeface="华文楷体" panose="02010600040101010101" pitchFamily="2" charset="-122"/>
              </a:rPr>
              <a:t>用以防止</a:t>
            </a:r>
            <a:r>
              <a:rPr lang="en-US" altLang="zh-CN" sz="1050" dirty="0" smtClean="0">
                <a:latin typeface="华文楷体" panose="02010600040101010101" pitchFamily="2" charset="-122"/>
                <a:ea typeface="华文楷体" panose="02010600040101010101" pitchFamily="2" charset="-122"/>
              </a:rPr>
              <a:t>RU-Net</a:t>
            </a:r>
            <a:r>
              <a:rPr lang="zh-CN" altLang="en-US" sz="1050" dirty="0" smtClean="0">
                <a:latin typeface="华文楷体" panose="02010600040101010101" pitchFamily="2" charset="-122"/>
                <a:ea typeface="华文楷体" panose="02010600040101010101" pitchFamily="2" charset="-122"/>
              </a:rPr>
              <a:t>过拟合</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a:t>
            </a:r>
            <a:r>
              <a:rPr lang="zh-CN" altLang="en-US" sz="1050" dirty="0">
                <a:latin typeface="华文楷体" panose="02010600040101010101" pitchFamily="2" charset="-122"/>
                <a:ea typeface="华文楷体" panose="02010600040101010101" pitchFamily="2" charset="-122"/>
              </a:rPr>
              <a:t>基于</a:t>
            </a:r>
            <a:r>
              <a:rPr lang="en-US" altLang="zh-CN" sz="1050" dirty="0">
                <a:latin typeface="华文楷体" panose="02010600040101010101" pitchFamily="2" charset="-122"/>
                <a:ea typeface="华文楷体" panose="02010600040101010101" pitchFamily="2" charset="-122"/>
              </a:rPr>
              <a:t>Parzen Window</a:t>
            </a:r>
            <a:r>
              <a:rPr lang="zh-CN" altLang="en-US" sz="1050" dirty="0">
                <a:latin typeface="华文楷体" panose="02010600040101010101" pitchFamily="2" charset="-122"/>
                <a:ea typeface="华文楷体" panose="02010600040101010101" pitchFamily="2" charset="-122"/>
              </a:rPr>
              <a:t> </a:t>
            </a:r>
            <a:r>
              <a:rPr lang="en-US" altLang="zh-CN" sz="1050" dirty="0">
                <a:latin typeface="华文楷体" panose="02010600040101010101" pitchFamily="2" charset="-122"/>
                <a:ea typeface="华文楷体" panose="02010600040101010101" pitchFamily="2" charset="-122"/>
              </a:rPr>
              <a:t>PDF</a:t>
            </a:r>
            <a:r>
              <a:rPr lang="zh-CN" altLang="en-US" sz="1050" dirty="0">
                <a:latin typeface="华文楷体" panose="02010600040101010101" pitchFamily="2" charset="-122"/>
                <a:ea typeface="华文楷体" panose="02010600040101010101" pitchFamily="2" charset="-122"/>
              </a:rPr>
              <a:t>估计</a:t>
            </a:r>
            <a:r>
              <a:rPr lang="zh-CN" altLang="en-US" sz="1050" dirty="0" smtClean="0">
                <a:latin typeface="华文楷体" panose="02010600040101010101" pitchFamily="2" charset="-122"/>
                <a:ea typeface="华文楷体" panose="02010600040101010101" pitchFamily="2" charset="-122"/>
              </a:rPr>
              <a:t>与互信息</a:t>
            </a:r>
            <a:r>
              <a:rPr lang="en-US" altLang="zh-CN" sz="1050" dirty="0" smtClean="0">
                <a:latin typeface="华文楷体" panose="02010600040101010101" pitchFamily="2" charset="-122"/>
                <a:ea typeface="华文楷体" panose="02010600040101010101" pitchFamily="2" charset="-122"/>
              </a:rPr>
              <a:t>MI</a:t>
            </a:r>
            <a:r>
              <a:rPr lang="zh-CN" altLang="en-US" sz="1050" dirty="0" smtClean="0">
                <a:latin typeface="华文楷体" panose="02010600040101010101" pitchFamily="2" charset="-122"/>
                <a:ea typeface="华文楷体" panose="02010600040101010101" pitchFamily="2" charset="-122"/>
              </a:rPr>
              <a:t>的知识差异评估手段</a:t>
            </a:r>
            <a:r>
              <a:rPr lang="en-US" altLang="zh-CN" sz="1050" b="1" dirty="0">
                <a:solidFill>
                  <a:srgbClr val="FF0000"/>
                </a:solidFill>
                <a:latin typeface="华文楷体" panose="02010600040101010101" pitchFamily="2" charset="-122"/>
                <a:ea typeface="华文楷体" panose="02010600040101010101" pitchFamily="2" charset="-122"/>
              </a:rPr>
              <a:t>MIKDA</a:t>
            </a: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提出多步动态校正模型</a:t>
            </a:r>
            <a:r>
              <a:rPr lang="en-US" altLang="zh-CN" sz="1050" b="1" dirty="0">
                <a:solidFill>
                  <a:srgbClr val="FF0000"/>
                </a:solidFill>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模型，实现逐步修改决策，避免噪声数据及减小运算资源的需求</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提出分布式注意力</a:t>
            </a:r>
            <a:r>
              <a:rPr lang="en-US" altLang="zh-CN" sz="1050" b="1" dirty="0">
                <a:solidFill>
                  <a:srgbClr val="FF0000"/>
                </a:solidFill>
                <a:latin typeface="华文楷体" panose="02010600040101010101" pitchFamily="2" charset="-122"/>
                <a:ea typeface="华文楷体" panose="02010600040101010101" pitchFamily="2" charset="-122"/>
              </a:rPr>
              <a:t>DA</a:t>
            </a:r>
            <a:r>
              <a:rPr lang="zh-CN" altLang="en-US" sz="1050" b="1" dirty="0">
                <a:solidFill>
                  <a:srgbClr val="FF0000"/>
                </a:solidFill>
                <a:latin typeface="华文楷体" panose="02010600040101010101" pitchFamily="2" charset="-122"/>
                <a:ea typeface="华文楷体" panose="02010600040101010101" pitchFamily="2" charset="-122"/>
              </a:rPr>
              <a:t>机制</a:t>
            </a:r>
            <a:r>
              <a:rPr lang="zh-CN" altLang="en-US" sz="1050" dirty="0" smtClean="0">
                <a:latin typeface="华文楷体" panose="02010600040101010101" pitchFamily="2" charset="-122"/>
                <a:ea typeface="华文楷体" panose="02010600040101010101" pitchFamily="2" charset="-122"/>
              </a:rPr>
              <a:t>，基于</a:t>
            </a:r>
            <a:r>
              <a:rPr lang="en-US" altLang="zh-CN" sz="1050" dirty="0" smtClean="0">
                <a:latin typeface="华文楷体" panose="02010600040101010101" pitchFamily="2" charset="-122"/>
                <a:ea typeface="华文楷体" panose="02010600040101010101" pitchFamily="2" charset="-122"/>
              </a:rPr>
              <a:t>DA</a:t>
            </a:r>
            <a:r>
              <a:rPr lang="zh-CN" altLang="en-US" sz="1050" dirty="0" smtClean="0">
                <a:latin typeface="华文楷体" panose="02010600040101010101" pitchFamily="2" charset="-122"/>
                <a:ea typeface="华文楷体" panose="02010600040101010101" pitchFamily="2" charset="-122"/>
              </a:rPr>
              <a:t>机制的网络能够自适应感知工业生产状况</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Wingdings" panose="05000000000000000000" pitchFamily="2" charset="2"/>
              <a:buChar char="ü"/>
              <a:defRPr/>
            </a:pPr>
            <a:r>
              <a:rPr lang="zh-CN" altLang="en-US" sz="1050" dirty="0" smtClean="0">
                <a:latin typeface="华文楷体" panose="02010600040101010101" pitchFamily="2" charset="-122"/>
                <a:ea typeface="华文楷体" panose="02010600040101010101" pitchFamily="2" charset="-122"/>
              </a:rPr>
              <a:t>提出递归</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框架</a:t>
            </a:r>
            <a:r>
              <a:rPr lang="en-US" altLang="zh-CN" sz="1050" b="1" dirty="0">
                <a:solidFill>
                  <a:srgbClr val="FF0000"/>
                </a:solidFill>
                <a:latin typeface="华文楷体" panose="02010600040101010101" pitchFamily="2" charset="-122"/>
                <a:ea typeface="华文楷体" panose="02010600040101010101" pitchFamily="2" charset="-122"/>
              </a:rPr>
              <a:t>RAAE</a:t>
            </a:r>
            <a:r>
              <a:rPr lang="zh-CN" altLang="en-US" sz="1050" dirty="0" smtClean="0">
                <a:latin typeface="华文楷体" panose="02010600040101010101" pitchFamily="2" charset="-122"/>
                <a:ea typeface="华文楷体" panose="02010600040101010101" pitchFamily="2" charset="-122"/>
              </a:rPr>
              <a:t>，递归判别模型能够与当前决策智能体达到纳什均衡，以促进智能体性能的提高</a:t>
            </a:r>
            <a:endParaRPr lang="en-US" altLang="zh-CN" sz="1050" dirty="0" smtClean="0">
              <a:latin typeface="华文楷体" panose="02010600040101010101" pitchFamily="2" charset="-122"/>
              <a:ea typeface="华文楷体" panose="02010600040101010101" pitchFamily="2" charset="-122"/>
            </a:endParaRPr>
          </a:p>
        </p:txBody>
      </p:sp>
      <p:sp>
        <p:nvSpPr>
          <p:cNvPr id="8" name="矩形 7"/>
          <p:cNvSpPr/>
          <p:nvPr/>
        </p:nvSpPr>
        <p:spPr>
          <a:xfrm>
            <a:off x="117474" y="3756727"/>
            <a:ext cx="3384480" cy="253916"/>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zh-CN" altLang="en-US" sz="1050" b="1" dirty="0" smtClean="0">
                <a:solidFill>
                  <a:srgbClr val="BF1313"/>
                </a:solidFill>
                <a:latin typeface="华文楷体" panose="02010600040101010101" pitchFamily="2" charset="-122"/>
                <a:ea typeface="华文楷体" panose="02010600040101010101" pitchFamily="2" charset="-122"/>
              </a:rPr>
              <a:t>基于生成对抗网络</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的运行指标动态校正的</a:t>
            </a:r>
            <a:r>
              <a:rPr lang="zh-CN" altLang="en-US" sz="1050" b="1" dirty="0">
                <a:solidFill>
                  <a:srgbClr val="BF1313"/>
                </a:solidFill>
                <a:latin typeface="华文楷体" panose="02010600040101010101" pitchFamily="2" charset="-122"/>
                <a:ea typeface="华文楷体" panose="02010600040101010101" pitchFamily="2" charset="-122"/>
              </a:rPr>
              <a:t>展望</a:t>
            </a:r>
          </a:p>
        </p:txBody>
      </p:sp>
      <p:sp>
        <p:nvSpPr>
          <p:cNvPr id="9" name="矩形 8"/>
          <p:cNvSpPr/>
          <p:nvPr/>
        </p:nvSpPr>
        <p:spPr>
          <a:xfrm>
            <a:off x="193673" y="4045216"/>
            <a:ext cx="8248651" cy="730969"/>
          </a:xfrm>
          <a:prstGeom prst="rect">
            <a:avLst/>
          </a:prstGeom>
        </p:spPr>
        <p:txBody>
          <a:bodyPr wrap="square">
            <a:spAutoFit/>
          </a:bodyPr>
          <a:lstStyle/>
          <a:p>
            <a:pPr marL="171450" indent="-171450" defTabSz="684213" eaLnBrk="1" fontAlgn="auto" hangingPunct="1">
              <a:spcBef>
                <a:spcPts val="600"/>
              </a:spcBef>
              <a:spcAft>
                <a:spcPts val="0"/>
              </a:spcAft>
              <a:buClr>
                <a:srgbClr val="C00000"/>
              </a:buClr>
              <a:buFont typeface="Arial" panose="020B0604020202020204" pitchFamily="34" charset="0"/>
              <a:buChar char="•"/>
              <a:defRPr/>
            </a:pPr>
            <a:r>
              <a:rPr lang="zh-CN" altLang="en-US" sz="1050" dirty="0" smtClean="0">
                <a:latin typeface="华文楷体" panose="02010600040101010101" pitchFamily="2" charset="-122"/>
                <a:ea typeface="华文楷体" panose="02010600040101010101" pitchFamily="2" charset="-122"/>
              </a:rPr>
              <a:t>将</a:t>
            </a:r>
            <a:r>
              <a:rPr lang="en-US" altLang="zh-CN" sz="1050" dirty="0" smtClean="0">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拓展至</a:t>
            </a:r>
            <a:r>
              <a:rPr lang="en-US" altLang="zh-CN" sz="1050" dirty="0" smtClean="0">
                <a:latin typeface="华文楷体" panose="02010600040101010101" pitchFamily="2" charset="-122"/>
                <a:ea typeface="华文楷体" panose="02010600040101010101" pitchFamily="2" charset="-122"/>
              </a:rPr>
              <a:t>DRAGAN</a:t>
            </a:r>
            <a:r>
              <a:rPr lang="zh-CN" altLang="en-US" sz="1050" dirty="0" smtClean="0">
                <a:latin typeface="华文楷体" panose="02010600040101010101" pitchFamily="2" charset="-122"/>
                <a:ea typeface="华文楷体" panose="02010600040101010101" pitchFamily="2" charset="-122"/>
              </a:rPr>
              <a:t>（</a:t>
            </a:r>
            <a:r>
              <a:rPr lang="en-US" altLang="zh-CN" sz="1050" dirty="0">
                <a:latin typeface="华文楷体" panose="02010600040101010101" pitchFamily="2" charset="-122"/>
                <a:ea typeface="华文楷体" panose="02010600040101010101" pitchFamily="2" charset="-122"/>
              </a:rPr>
              <a:t>Dynamic </a:t>
            </a:r>
            <a:r>
              <a:rPr lang="en-US" altLang="zh-CN" sz="1050" dirty="0" smtClean="0">
                <a:latin typeface="华文楷体" panose="02010600040101010101" pitchFamily="2" charset="-122"/>
                <a:ea typeface="华文楷体" panose="02010600040101010101" pitchFamily="2" charset="-122"/>
              </a:rPr>
              <a:t>RAGAN</a:t>
            </a:r>
            <a:r>
              <a:rPr lang="zh-CN" altLang="en-US" sz="1050" dirty="0" smtClean="0">
                <a:latin typeface="华文楷体" panose="02010600040101010101" pitchFamily="2" charset="-122"/>
                <a:ea typeface="华文楷体" panose="02010600040101010101" pitchFamily="2" charset="-122"/>
              </a:rPr>
              <a:t>）以增强其鲁棒性与稳定性</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Arial" panose="020B0604020202020204" pitchFamily="34" charset="0"/>
              <a:buChar char="•"/>
              <a:defRPr/>
            </a:pPr>
            <a:r>
              <a:rPr lang="zh-CN" altLang="en-US" sz="1050" dirty="0" smtClean="0">
                <a:latin typeface="华文楷体" panose="02010600040101010101" pitchFamily="2" charset="-122"/>
                <a:ea typeface="华文楷体" panose="02010600040101010101" pitchFamily="2" charset="-122"/>
              </a:rPr>
              <a:t>需要严格的证明来保证基于</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的运行指标动态校正模型的全局最优性</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spcBef>
                <a:spcPts val="600"/>
              </a:spcBef>
              <a:spcAft>
                <a:spcPts val="0"/>
              </a:spcAft>
              <a:buClr>
                <a:srgbClr val="C00000"/>
              </a:buClr>
              <a:buFont typeface="Arial" panose="020B0604020202020204" pitchFamily="34" charset="0"/>
              <a:buChar char="•"/>
              <a:defRPr/>
            </a:pPr>
            <a:r>
              <a:rPr lang="zh-CN" altLang="en-US" sz="1050" dirty="0" smtClean="0">
                <a:latin typeface="华文楷体" panose="02010600040101010101" pitchFamily="2" charset="-122"/>
                <a:ea typeface="华文楷体" panose="02010600040101010101" pitchFamily="2" charset="-122"/>
              </a:rPr>
              <a:t>与更为先进的深度学习方法结合：半监督学习（</a:t>
            </a:r>
            <a:r>
              <a:rPr lang="en-US" altLang="zh-CN" sz="1050" dirty="0" smtClean="0">
                <a:latin typeface="华文楷体" panose="02010600040101010101" pitchFamily="2" charset="-122"/>
                <a:ea typeface="华文楷体" panose="02010600040101010101" pitchFamily="2" charset="-122"/>
              </a:rPr>
              <a:t>Semi-supervised learning</a:t>
            </a:r>
            <a:r>
              <a:rPr lang="zh-CN" altLang="en-US" sz="1050" dirty="0" smtClean="0">
                <a:latin typeface="华文楷体" panose="02010600040101010101" pitchFamily="2" charset="-122"/>
                <a:ea typeface="华文楷体" panose="02010600040101010101" pitchFamily="2" charset="-122"/>
              </a:rPr>
              <a:t>）、多视图学习（</a:t>
            </a:r>
            <a:r>
              <a:rPr lang="en-US" altLang="zh-CN" sz="1050" dirty="0" smtClean="0">
                <a:latin typeface="华文楷体" panose="02010600040101010101" pitchFamily="2" charset="-122"/>
                <a:ea typeface="华文楷体" panose="02010600040101010101" pitchFamily="2" charset="-122"/>
              </a:rPr>
              <a:t>Multi-view Learning</a:t>
            </a:r>
            <a:r>
              <a:rPr lang="zh-CN" altLang="en-US" sz="1050" dirty="0" smtClean="0">
                <a:latin typeface="华文楷体" panose="02010600040101010101" pitchFamily="2" charset="-122"/>
                <a:ea typeface="华文楷体" panose="02010600040101010101" pitchFamily="2" charset="-122"/>
              </a:rPr>
              <a:t>）、深度强化学习</a:t>
            </a:r>
            <a:r>
              <a:rPr lang="en-US" altLang="zh-CN" sz="1050" dirty="0" smtClean="0">
                <a:latin typeface="华文楷体" panose="02010600040101010101" pitchFamily="2" charset="-122"/>
                <a:ea typeface="华文楷体" panose="02010600040101010101" pitchFamily="2" charset="-122"/>
              </a:rPr>
              <a:t>DRL</a:t>
            </a:r>
            <a:r>
              <a:rPr lang="zh-CN" altLang="en-US" sz="1050" dirty="0" smtClean="0">
                <a:latin typeface="华文楷体" panose="02010600040101010101" pitchFamily="2" charset="-122"/>
                <a:ea typeface="华文楷体" panose="02010600040101010101" pitchFamily="2" charset="-122"/>
              </a:rPr>
              <a:t>等</a:t>
            </a:r>
            <a:endParaRPr lang="en-US" altLang="zh-CN" sz="1050" dirty="0" smtClean="0">
              <a:latin typeface="华文楷体" panose="02010600040101010101" pitchFamily="2" charset="-122"/>
              <a:ea typeface="华文楷体" panose="02010600040101010101" pitchFamily="2"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70569769"/>
              </p:ext>
            </p:extLst>
          </p:nvPr>
        </p:nvGraphicFramePr>
        <p:xfrm>
          <a:off x="5523559" y="876665"/>
          <a:ext cx="3405383" cy="3123835"/>
        </p:xfrm>
        <a:graphic>
          <a:graphicData uri="http://schemas.openxmlformats.org/presentationml/2006/ole">
            <mc:AlternateContent xmlns:mc="http://schemas.openxmlformats.org/markup-compatibility/2006">
              <mc:Choice xmlns:v="urn:schemas-microsoft-com:vml" Requires="v">
                <p:oleObj spid="_x0000_s67612" name="Visio" r:id="rId3" imgW="4838649" imgH="4438663" progId="Visio.Drawing.15">
                  <p:embed/>
                </p:oleObj>
              </mc:Choice>
              <mc:Fallback>
                <p:oleObj name="Visio" r:id="rId3" imgW="4838649" imgH="4438663" progId="Visio.Drawing.15">
                  <p:embed/>
                  <p:pic>
                    <p:nvPicPr>
                      <p:cNvPr id="0" name=""/>
                      <p:cNvPicPr/>
                      <p:nvPr/>
                    </p:nvPicPr>
                    <p:blipFill>
                      <a:blip r:embed="rId4"/>
                      <a:stretch>
                        <a:fillRect/>
                      </a:stretch>
                    </p:blipFill>
                    <p:spPr>
                      <a:xfrm>
                        <a:off x="5523559" y="876665"/>
                        <a:ext cx="3405383" cy="3123835"/>
                      </a:xfrm>
                      <a:prstGeom prst="rect">
                        <a:avLst/>
                      </a:prstGeom>
                    </p:spPr>
                  </p:pic>
                </p:oleObj>
              </mc:Fallback>
            </mc:AlternateContent>
          </a:graphicData>
        </a:graphic>
      </p:graphicFrame>
      <p:grpSp>
        <p:nvGrpSpPr>
          <p:cNvPr id="11" name="组合 10"/>
          <p:cNvGrpSpPr/>
          <p:nvPr/>
        </p:nvGrpSpPr>
        <p:grpSpPr>
          <a:xfrm>
            <a:off x="3219610" y="3487373"/>
            <a:ext cx="2038350" cy="269354"/>
            <a:chOff x="2108200" y="3009900"/>
            <a:chExt cx="2101850" cy="1316884"/>
          </a:xfrm>
        </p:grpSpPr>
        <p:sp>
          <p:nvSpPr>
            <p:cNvPr id="12" name="矩形 11"/>
            <p:cNvSpPr/>
            <p:nvPr/>
          </p:nvSpPr>
          <p:spPr>
            <a:xfrm>
              <a:off x="2108200" y="3009900"/>
              <a:ext cx="2101850" cy="1316884"/>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108200" y="3086485"/>
              <a:ext cx="2101850" cy="743012"/>
            </a:xfrm>
            <a:prstGeom prst="rect">
              <a:avLst/>
            </a:prstGeom>
            <a:noFill/>
          </p:spPr>
          <p:txBody>
            <a:bodyPr wrap="square" rtlCol="0">
              <a:spAutoFit/>
            </a:bodyPr>
            <a:lstStyle/>
            <a:p>
              <a:r>
                <a:rPr lang="zh-CN" altLang="en-US" sz="1050" dirty="0" smtClean="0">
                  <a:latin typeface="华文楷体" panose="02010600040101010101" pitchFamily="2" charset="-122"/>
                  <a:ea typeface="华文楷体" panose="02010600040101010101" pitchFamily="2" charset="-122"/>
                </a:rPr>
                <a:t>基于</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的强化学习策略</a:t>
              </a:r>
              <a:endParaRPr lang="en-US" altLang="zh-CN" sz="1050" dirty="0" smtClean="0">
                <a:latin typeface="华文楷体" panose="02010600040101010101" pitchFamily="2" charset="-122"/>
                <a:ea typeface="华文楷体" panose="02010600040101010101" pitchFamily="2" charset="-122"/>
              </a:endParaRPr>
            </a:p>
          </p:txBody>
        </p:sp>
      </p:grpSp>
      <p:cxnSp>
        <p:nvCxnSpPr>
          <p:cNvPr id="14" name="直接箭头连接符 13"/>
          <p:cNvCxnSpPr>
            <a:stCxn id="12" idx="3"/>
          </p:cNvCxnSpPr>
          <p:nvPr/>
        </p:nvCxnSpPr>
        <p:spPr>
          <a:xfrm flipV="1">
            <a:off x="5257960" y="3327661"/>
            <a:ext cx="290999" cy="29438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882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文本框 49"/>
          <p:cNvSpPr txBox="1"/>
          <p:nvPr/>
        </p:nvSpPr>
        <p:spPr>
          <a:xfrm>
            <a:off x="4940300" y="3997324"/>
            <a:ext cx="3321050" cy="997196"/>
          </a:xfrm>
          <a:prstGeom prst="rect">
            <a:avLst/>
          </a:prstGeom>
          <a:noFill/>
        </p:spPr>
        <p:txBody>
          <a:bodyPr>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案例</a:t>
            </a:r>
            <a:r>
              <a:rPr lang="zh-CN" altLang="en-US" sz="1050" dirty="0">
                <a:latin typeface="华文楷体" panose="02010600040101010101" pitchFamily="2" charset="-122"/>
                <a:ea typeface="华文楷体" panose="02010600040101010101" pitchFamily="2" charset="-122"/>
              </a:rPr>
              <a:t>推理与进化算法</a:t>
            </a:r>
            <a:r>
              <a:rPr lang="en-US" altLang="zh-CN" sz="1050" dirty="0">
                <a:latin typeface="华文楷体" panose="02010600040101010101" pitchFamily="2" charset="-122"/>
                <a:ea typeface="华文楷体" panose="02010600040101010101" pitchFamily="2" charset="-122"/>
              </a:rPr>
              <a:t>MOEA</a:t>
            </a:r>
            <a:r>
              <a:rPr lang="zh-CN" altLang="en-US" sz="1050" dirty="0">
                <a:latin typeface="华文楷体" panose="02010600040101010101" pitchFamily="2" charset="-122"/>
                <a:ea typeface="华文楷体" panose="02010600040101010101" pitchFamily="2" charset="-122"/>
              </a:rPr>
              <a:t>的方法相</a:t>
            </a:r>
            <a:r>
              <a:rPr lang="zh-CN" altLang="en-US" sz="1050" dirty="0" smtClean="0">
                <a:latin typeface="华文楷体" panose="02010600040101010101" pitchFamily="2" charset="-122"/>
                <a:ea typeface="华文楷体" panose="02010600040101010101" pitchFamily="2" charset="-122"/>
              </a:rPr>
              <a:t>结合：发掘</a:t>
            </a:r>
            <a:r>
              <a:rPr lang="zh-CN" altLang="en-US" sz="1050" dirty="0">
                <a:latin typeface="华文楷体" panose="02010600040101010101" pitchFamily="2" charset="-122"/>
                <a:ea typeface="华文楷体" panose="02010600040101010101" pitchFamily="2" charset="-122"/>
              </a:rPr>
              <a:t>过程工程师的知识</a:t>
            </a:r>
            <a:r>
              <a:rPr lang="zh-CN" altLang="en-US" sz="1050" dirty="0" smtClean="0">
                <a:latin typeface="华文楷体" panose="02010600040101010101" pitchFamily="2" charset="-122"/>
                <a:ea typeface="华文楷体" panose="02010600040101010101" pitchFamily="2" charset="-122"/>
              </a:rPr>
              <a:t>领域</a:t>
            </a:r>
            <a:endParaRPr lang="en-US" altLang="zh-CN" sz="1050" dirty="0" smtClean="0">
              <a:latin typeface="华文楷体" panose="02010600040101010101" pitchFamily="2" charset="-122"/>
              <a:ea typeface="华文楷体" panose="02010600040101010101" pitchFamily="2" charset="-122"/>
            </a:endParaRPr>
          </a:p>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增量</a:t>
            </a:r>
            <a:r>
              <a:rPr lang="zh-CN" altLang="en-US" sz="1050" dirty="0">
                <a:latin typeface="华文楷体" panose="02010600040101010101" pitchFamily="2" charset="-122"/>
                <a:ea typeface="华文楷体" panose="02010600040101010101" pitchFamily="2" charset="-122"/>
              </a:rPr>
              <a:t>关联</a:t>
            </a:r>
            <a:r>
              <a:rPr lang="zh-CN" altLang="en-US" sz="1050" dirty="0" smtClean="0">
                <a:latin typeface="华文楷体" panose="02010600040101010101" pitchFamily="2" charset="-122"/>
                <a:ea typeface="华文楷体" panose="02010600040101010101" pitchFamily="2" charset="-122"/>
              </a:rPr>
              <a:t>规则与粗糙</a:t>
            </a:r>
            <a:r>
              <a:rPr lang="zh-CN" altLang="en-US" sz="1050" dirty="0">
                <a:latin typeface="华文楷体" panose="02010600040101010101" pitchFamily="2" charset="-122"/>
                <a:ea typeface="华文楷体" panose="02010600040101010101" pitchFamily="2" charset="-122"/>
              </a:rPr>
              <a:t>集</a:t>
            </a:r>
            <a:r>
              <a:rPr lang="zh-CN" altLang="en-US" sz="1050" dirty="0" smtClean="0">
                <a:latin typeface="华文楷体" panose="02010600040101010101" pitchFamily="2" charset="-122"/>
                <a:ea typeface="华文楷体" panose="02010600040101010101" pitchFamily="2" charset="-122"/>
              </a:rPr>
              <a:t>方法：确定</a:t>
            </a:r>
            <a:r>
              <a:rPr lang="zh-CN" altLang="en-US" sz="1050" dirty="0">
                <a:latin typeface="华文楷体" panose="02010600040101010101" pitchFamily="2" charset="-122"/>
                <a:ea typeface="华文楷体" panose="02010600040101010101" pitchFamily="2" charset="-122"/>
              </a:rPr>
              <a:t>补偿变量的属性相对重要程度，并从过程数据中提取补偿规则</a:t>
            </a:r>
            <a:endParaRPr lang="en-US" altLang="zh-CN" sz="1050" dirty="0">
              <a:latin typeface="华文楷体" panose="02010600040101010101" pitchFamily="2" charset="-122"/>
              <a:ea typeface="华文楷体" panose="02010600040101010101" pitchFamily="2" charset="-122"/>
            </a:endParaRPr>
          </a:p>
        </p:txBody>
      </p:sp>
      <p:sp>
        <p:nvSpPr>
          <p:cNvPr id="3" name="矩形 2"/>
          <p:cNvSpPr/>
          <p:nvPr/>
        </p:nvSpPr>
        <p:spPr>
          <a:xfrm>
            <a:off x="4714875" y="861119"/>
            <a:ext cx="3330575"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dirty="0" smtClean="0">
                <a:solidFill>
                  <a:srgbClr val="BF1313"/>
                </a:solidFill>
                <a:latin typeface="华文楷体" panose="02010600040101010101" pitchFamily="2" charset="-122"/>
                <a:ea typeface="华文楷体" panose="02010600040101010101" pitchFamily="2" charset="-122"/>
              </a:rPr>
              <a:t>复杂工业过程的显著特点：</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22" name="矩形 21"/>
          <p:cNvSpPr/>
          <p:nvPr/>
        </p:nvSpPr>
        <p:spPr>
          <a:xfrm>
            <a:off x="5072061" y="2505269"/>
            <a:ext cx="3168650" cy="440826"/>
          </a:xfrm>
          <a:prstGeom prst="rect">
            <a:avLst/>
          </a:prstGeom>
        </p:spPr>
        <p:txBody>
          <a:bodyPr>
            <a:spAutoFit/>
          </a:bodyPr>
          <a:lstStyle/>
          <a:p>
            <a:pPr marL="171450" indent="-171450">
              <a:lnSpc>
                <a:spcPts val="1100"/>
              </a:lnSpc>
              <a:spcBef>
                <a:spcPts val="5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RTO</a:t>
            </a:r>
            <a:r>
              <a:rPr lang="zh-CN" altLang="en-US" sz="1050" dirty="0" smtClean="0">
                <a:latin typeface="华文楷体" panose="02010600040101010101" pitchFamily="2" charset="-122"/>
                <a:ea typeface="华文楷体" panose="02010600040101010101" pitchFamily="2" charset="-122"/>
              </a:rPr>
              <a:t>、</a:t>
            </a:r>
            <a:r>
              <a:rPr lang="en-US" altLang="zh-CN" sz="1050" dirty="0" smtClean="0">
                <a:latin typeface="华文楷体" panose="02010600040101010101" pitchFamily="2" charset="-122"/>
                <a:ea typeface="华文楷体" panose="02010600040101010101" pitchFamily="2" charset="-122"/>
              </a:rPr>
              <a:t>MPC</a:t>
            </a:r>
            <a:r>
              <a:rPr lang="zh-CN" altLang="en-US" sz="1050" dirty="0" smtClean="0">
                <a:latin typeface="华文楷体" panose="02010600040101010101" pitchFamily="2" charset="-122"/>
                <a:ea typeface="华文楷体" panose="02010600040101010101" pitchFamily="2" charset="-122"/>
              </a:rPr>
              <a:t>、</a:t>
            </a:r>
            <a:r>
              <a:rPr lang="en-US" altLang="zh-CN" sz="1050" dirty="0" smtClean="0">
                <a:latin typeface="华文楷体" panose="02010600040101010101" pitchFamily="2" charset="-122"/>
                <a:ea typeface="华文楷体" panose="02010600040101010101" pitchFamily="2" charset="-122"/>
              </a:rPr>
              <a:t>D-RTO</a:t>
            </a:r>
            <a:r>
              <a:rPr lang="zh-CN" altLang="en-US" sz="1050" dirty="0" smtClean="0">
                <a:latin typeface="华文楷体" panose="02010600040101010101" pitchFamily="2" charset="-122"/>
                <a:ea typeface="华文楷体" panose="02010600040101010101" pitchFamily="2" charset="-122"/>
              </a:rPr>
              <a:t>等：</a:t>
            </a:r>
            <a:endParaRPr lang="en-US" altLang="zh-CN" sz="1050" dirty="0" smtClean="0">
              <a:latin typeface="华文楷体" panose="02010600040101010101" pitchFamily="2" charset="-122"/>
              <a:ea typeface="华文楷体" panose="02010600040101010101" pitchFamily="2" charset="-122"/>
            </a:endParaRPr>
          </a:p>
          <a:p>
            <a:pPr marL="171450" indent="-171450">
              <a:lnSpc>
                <a:spcPts val="1100"/>
              </a:lnSpc>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单元子过程的局部优化</a:t>
            </a:r>
            <a:endParaRPr lang="en-US" altLang="zh-CN" sz="1050" dirty="0" smtClean="0">
              <a:latin typeface="华文楷体" panose="02010600040101010101" pitchFamily="2" charset="-122"/>
              <a:ea typeface="华文楷体" panose="02010600040101010101" pitchFamily="2" charset="-122"/>
            </a:endParaRPr>
          </a:p>
        </p:txBody>
      </p:sp>
      <p:sp>
        <p:nvSpPr>
          <p:cNvPr id="23" name="矩形 22"/>
          <p:cNvSpPr/>
          <p:nvPr/>
        </p:nvSpPr>
        <p:spPr>
          <a:xfrm>
            <a:off x="4714875" y="3741725"/>
            <a:ext cx="2238113"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选矿过程运行优化决策研究现状</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33" name="矩形 32"/>
          <p:cNvSpPr/>
          <p:nvPr/>
        </p:nvSpPr>
        <p:spPr>
          <a:xfrm>
            <a:off x="4714875" y="1955381"/>
            <a:ext cx="2372765"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复杂工业过程运行优化与控制现状</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16" name="矩形 15"/>
          <p:cNvSpPr/>
          <p:nvPr/>
        </p:nvSpPr>
        <p:spPr>
          <a:xfrm>
            <a:off x="4879974" y="1115119"/>
            <a:ext cx="3692525" cy="783291"/>
          </a:xfrm>
          <a:prstGeom prst="rect">
            <a:avLst/>
          </a:prstGeom>
        </p:spPr>
        <p:txBody>
          <a:bodyPr wrap="square">
            <a:spAutoFit/>
          </a:bodyPr>
          <a:lstStyle/>
          <a:p>
            <a:pPr marL="171450" indent="-171450" defTabSz="684213" eaLnBrk="1" fontAlgn="auto" hangingPunct="1">
              <a:lnSpc>
                <a:spcPct val="140000"/>
              </a:lnSpc>
              <a:spcBef>
                <a:spcPts val="0"/>
              </a:spcBef>
              <a:spcAft>
                <a:spcPts val="0"/>
              </a:spcAft>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rPr>
              <a:t>动态特性往往具有强非线性、多变量耦合性</a:t>
            </a:r>
            <a:r>
              <a:rPr lang="zh-CN" altLang="en-US" sz="1050" dirty="0" smtClean="0">
                <a:latin typeface="华文楷体" panose="02010600040101010101" pitchFamily="2" charset="-122"/>
                <a:ea typeface="华文楷体" panose="02010600040101010101" pitchFamily="2" charset="-122"/>
              </a:rPr>
              <a:t>、机理</a:t>
            </a:r>
            <a:r>
              <a:rPr lang="zh-CN" altLang="en-US" sz="1050" dirty="0">
                <a:latin typeface="华文楷体" panose="02010600040101010101" pitchFamily="2" charset="-122"/>
                <a:ea typeface="华文楷体" panose="02010600040101010101" pitchFamily="2" charset="-122"/>
              </a:rPr>
              <a:t>不清、难以精确建模</a:t>
            </a:r>
            <a:endParaRPr lang="en-US" altLang="zh-CN" sz="1050" dirty="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干扰具有动态不确定性</a:t>
            </a:r>
            <a:endParaRPr lang="en-US" altLang="zh-CN" sz="1050" dirty="0">
              <a:latin typeface="华文楷体" panose="02010600040101010101" pitchFamily="2" charset="-122"/>
              <a:ea typeface="华文楷体" panose="02010600040101010101" pitchFamily="2" charset="-122"/>
            </a:endParaRPr>
          </a:p>
        </p:txBody>
      </p:sp>
      <p:sp>
        <p:nvSpPr>
          <p:cNvPr id="6" name="矩形 5"/>
          <p:cNvSpPr/>
          <p:nvPr/>
        </p:nvSpPr>
        <p:spPr>
          <a:xfrm>
            <a:off x="4879975" y="2204555"/>
            <a:ext cx="3321050" cy="287386"/>
          </a:xfrm>
          <a:prstGeom prst="rect">
            <a:avLst/>
          </a:prstGeom>
        </p:spPr>
        <p:txBody>
          <a:bodyPr>
            <a:spAutoFit/>
          </a:bodyPr>
          <a:lstStyle/>
          <a:p>
            <a:pPr marL="171450" indent="-171450">
              <a:lnSpc>
                <a:spcPct val="130000"/>
              </a:lnSpc>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基于机理模型的运行控制与优化方法</a:t>
            </a:r>
            <a:endParaRPr lang="zh-CN" altLang="en-US" sz="1050" dirty="0">
              <a:latin typeface="华文楷体" panose="02010600040101010101" pitchFamily="2" charset="-122"/>
              <a:ea typeface="华文楷体" panose="02010600040101010101" pitchFamily="2" charset="-122"/>
            </a:endParaRPr>
          </a:p>
        </p:txBody>
      </p:sp>
      <p:sp>
        <p:nvSpPr>
          <p:cNvPr id="13" name="矩形 12"/>
          <p:cNvSpPr/>
          <p:nvPr/>
        </p:nvSpPr>
        <p:spPr>
          <a:xfrm>
            <a:off x="4879975" y="2973140"/>
            <a:ext cx="3321050" cy="287386"/>
          </a:xfrm>
          <a:prstGeom prst="rect">
            <a:avLst/>
          </a:prstGeom>
        </p:spPr>
        <p:txBody>
          <a:bodyPr>
            <a:spAutoFit/>
          </a:bodyPr>
          <a:lstStyle/>
          <a:p>
            <a:pPr marL="171450" indent="-171450">
              <a:lnSpc>
                <a:spcPct val="130000"/>
              </a:lnSpc>
              <a:spcBef>
                <a:spcPts val="600"/>
              </a:spcBef>
              <a:buClr>
                <a:srgbClr val="C00000"/>
              </a:buClr>
              <a:buFont typeface="Wingdings" panose="05000000000000000000" pitchFamily="2" charset="2"/>
              <a:buChar char="p"/>
              <a:defRPr/>
            </a:pPr>
            <a:r>
              <a:rPr lang="zh-CN" altLang="en-US" sz="1050" dirty="0">
                <a:latin typeface="华文楷体" panose="02010600040101010101" pitchFamily="2" charset="-122"/>
                <a:ea typeface="华文楷体" panose="02010600040101010101" pitchFamily="2" charset="-122"/>
              </a:rPr>
              <a:t>基于数据与知识的运行控制与优化方法</a:t>
            </a:r>
          </a:p>
        </p:txBody>
      </p:sp>
      <p:sp>
        <p:nvSpPr>
          <p:cNvPr id="14" name="矩形 13"/>
          <p:cNvSpPr/>
          <p:nvPr/>
        </p:nvSpPr>
        <p:spPr>
          <a:xfrm>
            <a:off x="5072061" y="3260526"/>
            <a:ext cx="3168650" cy="440826"/>
          </a:xfrm>
          <a:prstGeom prst="rect">
            <a:avLst/>
          </a:prstGeom>
        </p:spPr>
        <p:txBody>
          <a:bodyPr>
            <a:spAutoFit/>
          </a:bodyPr>
          <a:lstStyle/>
          <a:p>
            <a:pPr marL="171450" indent="-171450">
              <a:lnSpc>
                <a:spcPts val="1100"/>
              </a:lnSpc>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模糊系统、专家系统等全局优化方法</a:t>
            </a:r>
            <a:endParaRPr lang="en-US" altLang="zh-CN" sz="1050" dirty="0" smtClean="0">
              <a:latin typeface="华文楷体" panose="02010600040101010101" pitchFamily="2" charset="-122"/>
              <a:ea typeface="华文楷体" panose="02010600040101010101" pitchFamily="2" charset="-122"/>
            </a:endParaRPr>
          </a:p>
          <a:p>
            <a:pPr marL="171450" indent="-171450">
              <a:lnSpc>
                <a:spcPts val="1100"/>
              </a:lnSpc>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遭遇了“知识瓶颈”</a:t>
            </a:r>
            <a:endParaRPr lang="en-US" altLang="zh-CN" sz="1050" dirty="0" smtClean="0">
              <a:latin typeface="华文楷体" panose="02010600040101010101" pitchFamily="2" charset="-122"/>
              <a:ea typeface="华文楷体" panose="02010600040101010101" pitchFamily="2" charset="-122"/>
            </a:endParaRPr>
          </a:p>
        </p:txBody>
      </p:sp>
      <p:cxnSp>
        <p:nvCxnSpPr>
          <p:cNvPr id="7" name="直接连接符 6"/>
          <p:cNvCxnSpPr/>
          <p:nvPr/>
        </p:nvCxnSpPr>
        <p:spPr>
          <a:xfrm>
            <a:off x="4583429" y="814922"/>
            <a:ext cx="0" cy="4316435"/>
          </a:xfrm>
          <a:prstGeom prst="line">
            <a:avLst/>
          </a:prstGeom>
        </p:spPr>
        <p:style>
          <a:lnRef idx="1">
            <a:schemeClr val="accent1"/>
          </a:lnRef>
          <a:fillRef idx="0">
            <a:schemeClr val="accent1"/>
          </a:fillRef>
          <a:effectRef idx="0">
            <a:schemeClr val="accent1"/>
          </a:effectRef>
          <a:fontRef idx="minor">
            <a:schemeClr val="tx1"/>
          </a:fontRef>
        </p:style>
      </p:cxnSp>
      <p:grpSp>
        <p:nvGrpSpPr>
          <p:cNvPr id="36" name="组合 35"/>
          <p:cNvGrpSpPr>
            <a:grpSpLocks/>
          </p:cNvGrpSpPr>
          <p:nvPr/>
        </p:nvGrpSpPr>
        <p:grpSpPr bwMode="auto">
          <a:xfrm>
            <a:off x="0" y="827065"/>
            <a:ext cx="9140825" cy="58738"/>
            <a:chOff x="0" y="942975"/>
            <a:chExt cx="9140825" cy="58403"/>
          </a:xfrm>
        </p:grpSpPr>
        <p:cxnSp>
          <p:nvCxnSpPr>
            <p:cNvPr id="37" name="直接连接符 36"/>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39" name="矩形 38"/>
          <p:cNvSpPr/>
          <p:nvPr/>
        </p:nvSpPr>
        <p:spPr>
          <a:xfrm>
            <a:off x="0" y="533378"/>
            <a:ext cx="1261884"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研究背景及现状</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1854818620"/>
              </p:ext>
            </p:extLst>
          </p:nvPr>
        </p:nvGraphicFramePr>
        <p:xfrm>
          <a:off x="601930" y="939342"/>
          <a:ext cx="2717264" cy="4091881"/>
        </p:xfrm>
        <a:graphic>
          <a:graphicData uri="http://schemas.openxmlformats.org/presentationml/2006/ole">
            <mc:AlternateContent xmlns:mc="http://schemas.openxmlformats.org/markup-compatibility/2006">
              <mc:Choice xmlns:v="urn:schemas-microsoft-com:vml" Requires="v">
                <p:oleObj spid="_x0000_s26679" name="Visio" r:id="rId4" imgW="6105545" imgH="9191610" progId="Visio.Drawing.15">
                  <p:embed/>
                </p:oleObj>
              </mc:Choice>
              <mc:Fallback>
                <p:oleObj name="Visio" r:id="rId4" imgW="6105545" imgH="9191610" progId="Visio.Drawing.15">
                  <p:embed/>
                  <p:pic>
                    <p:nvPicPr>
                      <p:cNvPr id="0" name=""/>
                      <p:cNvPicPr/>
                      <p:nvPr/>
                    </p:nvPicPr>
                    <p:blipFill>
                      <a:blip r:embed="rId5"/>
                      <a:stretch>
                        <a:fillRect/>
                      </a:stretch>
                    </p:blipFill>
                    <p:spPr>
                      <a:xfrm>
                        <a:off x="601930" y="939342"/>
                        <a:ext cx="2717264" cy="4091881"/>
                      </a:xfrm>
                      <a:prstGeom prst="rect">
                        <a:avLst/>
                      </a:prstGeom>
                    </p:spPr>
                  </p:pic>
                </p:oleObj>
              </mc:Fallback>
            </mc:AlternateContent>
          </a:graphicData>
        </a:graphic>
      </p:graphicFrame>
      <p:grpSp>
        <p:nvGrpSpPr>
          <p:cNvPr id="17" name="组合 16"/>
          <p:cNvGrpSpPr/>
          <p:nvPr/>
        </p:nvGrpSpPr>
        <p:grpSpPr>
          <a:xfrm>
            <a:off x="3158172" y="1308266"/>
            <a:ext cx="1355503" cy="601427"/>
            <a:chOff x="2108200" y="2342625"/>
            <a:chExt cx="2134702" cy="1424242"/>
          </a:xfrm>
        </p:grpSpPr>
        <p:sp>
          <p:nvSpPr>
            <p:cNvPr id="18" name="矩形 17"/>
            <p:cNvSpPr/>
            <p:nvPr/>
          </p:nvSpPr>
          <p:spPr>
            <a:xfrm>
              <a:off x="2108200" y="2342625"/>
              <a:ext cx="2101850" cy="1397527"/>
            </a:xfrm>
            <a:prstGeom prst="rect">
              <a:avLst/>
            </a:prstGeom>
            <a:solidFill>
              <a:srgbClr val="FFFF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2128352" y="2400279"/>
              <a:ext cx="2114550" cy="1366588"/>
            </a:xfrm>
            <a:prstGeom prst="rect">
              <a:avLst/>
            </a:prstGeom>
            <a:noFill/>
          </p:spPr>
          <p:txBody>
            <a:bodyPr wrap="square" rtlCol="0">
              <a:spAutoFit/>
            </a:bodyPr>
            <a:lstStyle/>
            <a:p>
              <a:r>
                <a:rPr lang="zh-CN" altLang="en-US" sz="1050" dirty="0">
                  <a:latin typeface="华文楷体" panose="02010600040101010101" pitchFamily="2" charset="-122"/>
                  <a:ea typeface="华文楷体" panose="02010600040101010101" pitchFamily="2" charset="-122"/>
                </a:rPr>
                <a:t>研究基于</a:t>
              </a:r>
              <a:r>
                <a:rPr lang="en-US" altLang="zh-CN" sz="1050" dirty="0">
                  <a:latin typeface="华文楷体" panose="02010600040101010101" pitchFamily="2" charset="-122"/>
                  <a:ea typeface="华文楷体" panose="02010600040101010101" pitchFamily="2" charset="-122"/>
                </a:rPr>
                <a:t>GAN</a:t>
              </a:r>
              <a:r>
                <a:rPr lang="zh-CN" altLang="en-US" sz="1050" dirty="0">
                  <a:latin typeface="华文楷体" panose="02010600040101010101" pitchFamily="2" charset="-122"/>
                  <a:ea typeface="华文楷体" panose="02010600040101010101" pitchFamily="2" charset="-122"/>
                </a:rPr>
                <a:t>的运行指标动态校正方法以打破知识瓶颈</a:t>
              </a:r>
            </a:p>
          </p:txBody>
        </p:sp>
      </p:grpSp>
      <p:sp>
        <p:nvSpPr>
          <p:cNvPr id="2" name="矩形 1"/>
          <p:cNvSpPr/>
          <p:nvPr/>
        </p:nvSpPr>
        <p:spPr>
          <a:xfrm>
            <a:off x="470485" y="2121117"/>
            <a:ext cx="1158240" cy="37082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70484" y="2946095"/>
            <a:ext cx="2539415" cy="37082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04617" y="3710311"/>
            <a:ext cx="2505282" cy="37082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24"/>
          <p:cNvCxnSpPr>
            <a:stCxn id="18" idx="2"/>
          </p:cNvCxnSpPr>
          <p:nvPr/>
        </p:nvCxnSpPr>
        <p:spPr>
          <a:xfrm flipH="1">
            <a:off x="1628726" y="1898412"/>
            <a:ext cx="2196768" cy="40811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8" idx="2"/>
          </p:cNvCxnSpPr>
          <p:nvPr/>
        </p:nvCxnSpPr>
        <p:spPr>
          <a:xfrm flipH="1">
            <a:off x="2857500" y="1898412"/>
            <a:ext cx="967993" cy="10476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8" idx="2"/>
          </p:cNvCxnSpPr>
          <p:nvPr/>
        </p:nvCxnSpPr>
        <p:spPr>
          <a:xfrm flipH="1">
            <a:off x="3016190" y="1898412"/>
            <a:ext cx="809304" cy="19973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randombar(horizontal)">
                                      <p:cBhvr>
                                        <p:cTn id="11" dur="500"/>
                                        <p:tgtEl>
                                          <p:spTgt spid="2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randombar(horizontal)">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randombar(horizontal)">
                                      <p:cBhvr>
                                        <p:cTn id="20" dur="500"/>
                                        <p:tgtEl>
                                          <p:spTgt spid="17"/>
                                        </p:tgtEl>
                                      </p:cBhvr>
                                    </p:animEffect>
                                  </p:childTnLst>
                                </p:cTn>
                              </p:par>
                              <p:par>
                                <p:cTn id="21" presetID="14" presetClass="entr" presetSubtype="1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randombar(horizontal)">
                                      <p:cBhvr>
                                        <p:cTn id="23" dur="500"/>
                                        <p:tgtEl>
                                          <p:spTgt spid="25"/>
                                        </p:tgtEl>
                                      </p:cBhvr>
                                    </p:animEffect>
                                  </p:childTnLst>
                                </p:cTn>
                              </p:par>
                              <p:par>
                                <p:cTn id="24" presetID="14" presetClass="entr" presetSubtype="1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randombar(horizontal)">
                                      <p:cBhvr>
                                        <p:cTn id="26" dur="500"/>
                                        <p:tgtEl>
                                          <p:spTgt spid="26"/>
                                        </p:tgtEl>
                                      </p:cBhvr>
                                    </p:animEffect>
                                  </p:childTnLst>
                                </p:cTn>
                              </p:par>
                              <p:par>
                                <p:cTn id="27" presetID="14" presetClass="entr" presetSubtype="1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randombar(horizontal)">
                                      <p:cBhvr>
                                        <p:cTn id="2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20704" y="1383609"/>
            <a:ext cx="8219984" cy="1458091"/>
          </a:xfrm>
          <a:prstGeom prst="rect">
            <a:avLst/>
          </a:prstGeom>
        </p:spPr>
        <p:txBody>
          <a:bodyPr wrap="square">
            <a:spAutoFit/>
          </a:bodyPr>
          <a:lstStyle/>
          <a:p>
            <a:pPr marL="285750" indent="-285750">
              <a:lnSpc>
                <a:spcPct val="150000"/>
              </a:lnSpc>
              <a:spcBef>
                <a:spcPts val="600"/>
              </a:spcBef>
              <a:buClr>
                <a:srgbClr val="C00000"/>
              </a:buClr>
              <a:buFont typeface="Wingdings" panose="05000000000000000000" pitchFamily="2" charset="2"/>
              <a:buChar char="ü"/>
            </a:pPr>
            <a:r>
              <a:rPr lang="zh-CN" altLang="zh-CN" sz="1050" b="1" dirty="0" smtClean="0">
                <a:latin typeface="华文楷体" panose="02010600040101010101" pitchFamily="2" charset="-122"/>
                <a:ea typeface="华文楷体" panose="02010600040101010101" pitchFamily="2" charset="-122"/>
              </a:rPr>
              <a:t>郑</a:t>
            </a:r>
            <a:r>
              <a:rPr lang="zh-CN" altLang="zh-CN" sz="1050" b="1" dirty="0">
                <a:latin typeface="华文楷体" panose="02010600040101010101" pitchFamily="2" charset="-122"/>
                <a:ea typeface="华文楷体" panose="02010600040101010101" pitchFamily="2" charset="-122"/>
              </a:rPr>
              <a:t>念祖</a:t>
            </a:r>
            <a:r>
              <a:rPr lang="en-US" altLang="zh-CN" sz="1050" dirty="0">
                <a:latin typeface="华文楷体" panose="02010600040101010101" pitchFamily="2" charset="-122"/>
                <a:ea typeface="华文楷体" panose="02010600040101010101" pitchFamily="2" charset="-122"/>
              </a:rPr>
              <a:t>, </a:t>
            </a:r>
            <a:r>
              <a:rPr lang="zh-CN" altLang="zh-CN" sz="1050" dirty="0">
                <a:latin typeface="华文楷体" panose="02010600040101010101" pitchFamily="2" charset="-122"/>
                <a:ea typeface="华文楷体" panose="02010600040101010101" pitchFamily="2" charset="-122"/>
              </a:rPr>
              <a:t>丁进良</a:t>
            </a:r>
            <a:r>
              <a:rPr lang="en-US" altLang="zh-CN" sz="1050" dirty="0">
                <a:latin typeface="华文楷体" panose="02010600040101010101" pitchFamily="2" charset="-122"/>
                <a:ea typeface="华文楷体" panose="02010600040101010101" pitchFamily="2" charset="-122"/>
              </a:rPr>
              <a:t>. </a:t>
            </a:r>
            <a:r>
              <a:rPr lang="zh-CN" altLang="zh-CN" sz="1050" dirty="0">
                <a:latin typeface="华文楷体" panose="02010600040101010101" pitchFamily="2" charset="-122"/>
                <a:ea typeface="华文楷体" panose="02010600040101010101" pitchFamily="2" charset="-122"/>
              </a:rPr>
              <a:t>基于</a:t>
            </a:r>
            <a:r>
              <a:rPr lang="en-US" altLang="zh-CN" sz="1050" dirty="0">
                <a:latin typeface="华文楷体" panose="02010600040101010101" pitchFamily="2" charset="-122"/>
                <a:ea typeface="华文楷体" panose="02010600040101010101" pitchFamily="2" charset="-122"/>
              </a:rPr>
              <a:t>Regression GAN</a:t>
            </a:r>
            <a:r>
              <a:rPr lang="zh-CN" altLang="zh-CN" sz="1050" dirty="0">
                <a:latin typeface="华文楷体" panose="02010600040101010101" pitchFamily="2" charset="-122"/>
                <a:ea typeface="华文楷体" panose="02010600040101010101" pitchFamily="2" charset="-122"/>
              </a:rPr>
              <a:t>的原油总氢物性预测方法</a:t>
            </a:r>
            <a:r>
              <a:rPr lang="en-US" altLang="zh-CN" sz="1050" dirty="0">
                <a:latin typeface="华文楷体" panose="02010600040101010101" pitchFamily="2" charset="-122"/>
                <a:ea typeface="华文楷体" panose="02010600040101010101" pitchFamily="2" charset="-122"/>
              </a:rPr>
              <a:t>[J]. </a:t>
            </a:r>
            <a:r>
              <a:rPr lang="zh-CN" altLang="zh-CN" sz="1050" b="1" dirty="0">
                <a:latin typeface="华文楷体" panose="02010600040101010101" pitchFamily="2" charset="-122"/>
                <a:ea typeface="华文楷体" panose="02010600040101010101" pitchFamily="2" charset="-122"/>
              </a:rPr>
              <a:t>自动化学报</a:t>
            </a:r>
            <a:r>
              <a:rPr lang="en-US" altLang="zh-CN" sz="1050" dirty="0">
                <a:latin typeface="华文楷体" panose="02010600040101010101" pitchFamily="2" charset="-122"/>
                <a:ea typeface="华文楷体" panose="02010600040101010101" pitchFamily="2" charset="-122"/>
              </a:rPr>
              <a:t>, 2018, 44(5): 915-921</a:t>
            </a:r>
            <a:r>
              <a:rPr lang="zh-CN" altLang="zh-CN" sz="1050" dirty="0" smtClean="0">
                <a:latin typeface="华文楷体" panose="02010600040101010101" pitchFamily="2" charset="-122"/>
                <a:ea typeface="华文楷体" panose="02010600040101010101" pitchFamily="2" charset="-122"/>
              </a:rPr>
              <a:t>（</a:t>
            </a:r>
            <a:r>
              <a:rPr lang="zh-CN" altLang="en-US" sz="1050" dirty="0" smtClean="0">
                <a:latin typeface="华文楷体" panose="02010600040101010101" pitchFamily="2" charset="-122"/>
                <a:ea typeface="华文楷体" panose="02010600040101010101" pitchFamily="2" charset="-122"/>
              </a:rPr>
              <a:t>已发表</a:t>
            </a:r>
            <a:r>
              <a:rPr lang="zh-CN" altLang="zh-CN" sz="1050" dirty="0" smtClean="0">
                <a:latin typeface="华文楷体" panose="02010600040101010101" pitchFamily="2" charset="-122"/>
                <a:ea typeface="华文楷体" panose="02010600040101010101" pitchFamily="2" charset="-122"/>
              </a:rPr>
              <a:t>）</a:t>
            </a:r>
            <a:endParaRPr lang="zh-CN" altLang="zh-CN" sz="1050" dirty="0">
              <a:latin typeface="华文楷体" panose="02010600040101010101" pitchFamily="2" charset="-122"/>
              <a:ea typeface="华文楷体" panose="02010600040101010101" pitchFamily="2" charset="-122"/>
            </a:endParaRPr>
          </a:p>
          <a:p>
            <a:pPr marL="285750" indent="-285750">
              <a:lnSpc>
                <a:spcPct val="150000"/>
              </a:lnSpc>
              <a:spcBef>
                <a:spcPts val="600"/>
              </a:spcBef>
              <a:buClr>
                <a:srgbClr val="C00000"/>
              </a:buClr>
              <a:buFont typeface="Wingdings" panose="05000000000000000000" pitchFamily="2" charset="2"/>
              <a:buChar char="ü"/>
            </a:pPr>
            <a:r>
              <a:rPr lang="en-US" altLang="zh-CN" sz="1050" b="1" dirty="0" smtClean="0">
                <a:latin typeface="华文楷体" panose="02010600040101010101" pitchFamily="2" charset="-122"/>
                <a:ea typeface="华文楷体" panose="02010600040101010101" pitchFamily="2" charset="-122"/>
              </a:rPr>
              <a:t>Nianzu </a:t>
            </a:r>
            <a:r>
              <a:rPr lang="en-US" altLang="zh-CN" sz="1050" b="1" dirty="0">
                <a:latin typeface="华文楷体" panose="02010600040101010101" pitchFamily="2" charset="-122"/>
                <a:ea typeface="华文楷体" panose="02010600040101010101" pitchFamily="2" charset="-122"/>
              </a:rPr>
              <a:t>Zheng</a:t>
            </a:r>
            <a:r>
              <a:rPr lang="zh-CN" altLang="zh-CN" sz="1050" dirty="0">
                <a:latin typeface="华文楷体" panose="02010600040101010101" pitchFamily="2" charset="-122"/>
                <a:ea typeface="华文楷体" panose="02010600040101010101" pitchFamily="2" charset="-122"/>
              </a:rPr>
              <a:t>，</a:t>
            </a:r>
            <a:r>
              <a:rPr lang="en-US" altLang="zh-CN" sz="1050" dirty="0">
                <a:latin typeface="华文楷体" panose="02010600040101010101" pitchFamily="2" charset="-122"/>
                <a:ea typeface="华文楷体" panose="02010600040101010101" pitchFamily="2" charset="-122"/>
              </a:rPr>
              <a:t>Jinliang Ding. Conditional Generative Adversarial Networks based Decision Making for Mineral Processing under Uncertainty. </a:t>
            </a:r>
            <a:r>
              <a:rPr lang="en-US" altLang="zh-CN" sz="1050" b="1" dirty="0">
                <a:latin typeface="华文楷体" panose="02010600040101010101" pitchFamily="2" charset="-122"/>
                <a:ea typeface="华文楷体" panose="02010600040101010101" pitchFamily="2" charset="-122"/>
              </a:rPr>
              <a:t>Proceedings of the 29th China Process Control </a:t>
            </a:r>
            <a:r>
              <a:rPr lang="en-US" altLang="zh-CN" sz="1050" b="1" dirty="0" smtClean="0">
                <a:latin typeface="华文楷体" panose="02010600040101010101" pitchFamily="2" charset="-122"/>
                <a:ea typeface="华文楷体" panose="02010600040101010101" pitchFamily="2" charset="-122"/>
              </a:rPr>
              <a:t>Conference</a:t>
            </a:r>
            <a:r>
              <a:rPr lang="zh-CN" altLang="en-US" sz="1050" b="1" dirty="0" smtClean="0">
                <a:latin typeface="华文楷体" panose="02010600040101010101" pitchFamily="2" charset="-122"/>
                <a:ea typeface="华文楷体" panose="02010600040101010101" pitchFamily="2" charset="-122"/>
              </a:rPr>
              <a:t>（</a:t>
            </a:r>
            <a:r>
              <a:rPr lang="en-US" altLang="zh-CN" sz="1050" b="1" dirty="0" smtClean="0">
                <a:latin typeface="华文楷体" panose="02010600040101010101" pitchFamily="2" charset="-122"/>
                <a:ea typeface="华文楷体" panose="02010600040101010101" pitchFamily="2" charset="-122"/>
              </a:rPr>
              <a:t>CPCC</a:t>
            </a:r>
            <a:r>
              <a:rPr lang="zh-CN" altLang="en-US" sz="1050" b="1" dirty="0" smtClean="0">
                <a:latin typeface="华文楷体" panose="02010600040101010101" pitchFamily="2" charset="-122"/>
                <a:ea typeface="华文楷体" panose="02010600040101010101" pitchFamily="2" charset="-122"/>
              </a:rPr>
              <a:t>，</a:t>
            </a:r>
            <a:r>
              <a:rPr lang="en-US" altLang="zh-CN" sz="1050" b="1" dirty="0" smtClean="0">
                <a:latin typeface="华文楷体" panose="02010600040101010101" pitchFamily="2" charset="-122"/>
                <a:ea typeface="华文楷体" panose="02010600040101010101" pitchFamily="2" charset="-122"/>
              </a:rPr>
              <a:t>EI</a:t>
            </a:r>
            <a:r>
              <a:rPr lang="zh-CN" altLang="en-US" sz="1050" b="1" dirty="0" smtClean="0">
                <a:latin typeface="华文楷体" panose="02010600040101010101" pitchFamily="2" charset="-122"/>
                <a:ea typeface="华文楷体" panose="02010600040101010101" pitchFamily="2" charset="-122"/>
              </a:rPr>
              <a:t>）</a:t>
            </a:r>
            <a:r>
              <a:rPr lang="en-US" altLang="zh-CN" sz="1050" dirty="0" smtClean="0">
                <a:latin typeface="华文楷体" panose="02010600040101010101" pitchFamily="2" charset="-122"/>
                <a:ea typeface="华文楷体" panose="02010600040101010101" pitchFamily="2" charset="-122"/>
              </a:rPr>
              <a:t>. </a:t>
            </a:r>
            <a:r>
              <a:rPr lang="en-US" altLang="zh-CN" sz="1050" dirty="0">
                <a:latin typeface="华文楷体" panose="02010600040101010101" pitchFamily="2" charset="-122"/>
                <a:ea typeface="华文楷体" panose="02010600040101010101" pitchFamily="2" charset="-122"/>
              </a:rPr>
              <a:t>Shenyang, July 27, 2018 (Accepted</a:t>
            </a:r>
            <a:r>
              <a:rPr lang="zh-CN" altLang="zh-CN" sz="1050" dirty="0">
                <a:latin typeface="华文楷体" panose="02010600040101010101" pitchFamily="2" charset="-122"/>
                <a:ea typeface="华文楷体" panose="02010600040101010101" pitchFamily="2" charset="-122"/>
              </a:rPr>
              <a:t>，会议论文</a:t>
            </a:r>
            <a:r>
              <a:rPr lang="en-US" altLang="zh-CN" sz="1050" dirty="0">
                <a:latin typeface="华文楷体" panose="02010600040101010101" pitchFamily="2" charset="-122"/>
                <a:ea typeface="华文楷体" panose="02010600040101010101" pitchFamily="2" charset="-122"/>
              </a:rPr>
              <a:t>)</a:t>
            </a:r>
            <a:endParaRPr lang="zh-CN" altLang="zh-CN" sz="1050" dirty="0">
              <a:latin typeface="华文楷体" panose="02010600040101010101" pitchFamily="2" charset="-122"/>
              <a:ea typeface="华文楷体" panose="02010600040101010101" pitchFamily="2" charset="-122"/>
            </a:endParaRPr>
          </a:p>
          <a:p>
            <a:pPr marL="285750" indent="-285750">
              <a:lnSpc>
                <a:spcPct val="150000"/>
              </a:lnSpc>
              <a:spcBef>
                <a:spcPts val="600"/>
              </a:spcBef>
              <a:buClr>
                <a:srgbClr val="C00000"/>
              </a:buClr>
              <a:buFont typeface="Wingdings" panose="05000000000000000000" pitchFamily="2" charset="2"/>
              <a:buChar char="ü"/>
            </a:pPr>
            <a:r>
              <a:rPr lang="en-US" altLang="zh-CN" sz="1050" b="1" dirty="0" smtClean="0">
                <a:latin typeface="华文楷体" panose="02010600040101010101" pitchFamily="2" charset="-122"/>
                <a:ea typeface="华文楷体" panose="02010600040101010101" pitchFamily="2" charset="-122"/>
              </a:rPr>
              <a:t>Nianzu </a:t>
            </a:r>
            <a:r>
              <a:rPr lang="en-US" altLang="zh-CN" sz="1050" b="1" dirty="0">
                <a:latin typeface="华文楷体" panose="02010600040101010101" pitchFamily="2" charset="-122"/>
                <a:ea typeface="华文楷体" panose="02010600040101010101" pitchFamily="2" charset="-122"/>
              </a:rPr>
              <a:t>Zheng</a:t>
            </a:r>
            <a:r>
              <a:rPr lang="en-US" altLang="zh-CN" sz="1050" dirty="0">
                <a:latin typeface="华文楷体" panose="02010600040101010101" pitchFamily="2" charset="-122"/>
                <a:ea typeface="华文楷体" panose="02010600040101010101" pitchFamily="2" charset="-122"/>
              </a:rPr>
              <a:t>, Jinliang Ding. DMGAN: Close the Gap to Human-Level Performance in Plant-wide Operation for Industrial Process under Uncertainty. </a:t>
            </a:r>
            <a:r>
              <a:rPr lang="en-US" altLang="zh-CN" sz="1050" b="1" dirty="0">
                <a:latin typeface="华文楷体" panose="02010600040101010101" pitchFamily="2" charset="-122"/>
                <a:ea typeface="华文楷体" panose="02010600040101010101" pitchFamily="2" charset="-122"/>
              </a:rPr>
              <a:t>IEEE Transactions on Neural Networks and Learning </a:t>
            </a:r>
            <a:r>
              <a:rPr lang="en-US" altLang="zh-CN" sz="1050" b="1" dirty="0" smtClean="0">
                <a:latin typeface="华文楷体" panose="02010600040101010101" pitchFamily="2" charset="-122"/>
                <a:ea typeface="华文楷体" panose="02010600040101010101" pitchFamily="2" charset="-122"/>
              </a:rPr>
              <a:t>Systems</a:t>
            </a:r>
            <a:r>
              <a:rPr lang="zh-CN" altLang="en-US" sz="1050" b="1" dirty="0" smtClean="0">
                <a:latin typeface="华文楷体" panose="02010600040101010101" pitchFamily="2" charset="-122"/>
                <a:ea typeface="华文楷体" panose="02010600040101010101" pitchFamily="2" charset="-122"/>
              </a:rPr>
              <a:t>（</a:t>
            </a:r>
            <a:r>
              <a:rPr lang="en-US" altLang="zh-CN" sz="1050" b="1" dirty="0" smtClean="0">
                <a:latin typeface="华文楷体" panose="02010600040101010101" pitchFamily="2" charset="-122"/>
                <a:ea typeface="华文楷体" panose="02010600040101010101" pitchFamily="2" charset="-122"/>
              </a:rPr>
              <a:t>IEEE</a:t>
            </a:r>
            <a:r>
              <a:rPr lang="zh-CN" altLang="en-US" sz="1050" b="1" dirty="0">
                <a:latin typeface="华文楷体" panose="02010600040101010101" pitchFamily="2" charset="-122"/>
                <a:ea typeface="华文楷体" panose="02010600040101010101" pitchFamily="2" charset="-122"/>
              </a:rPr>
              <a:t> </a:t>
            </a:r>
            <a:r>
              <a:rPr lang="en-US" altLang="zh-CN" sz="1050" b="1" dirty="0" smtClean="0">
                <a:latin typeface="华文楷体" panose="02010600040101010101" pitchFamily="2" charset="-122"/>
                <a:ea typeface="华文楷体" panose="02010600040101010101" pitchFamily="2" charset="-122"/>
              </a:rPr>
              <a:t>TNNLS,  </a:t>
            </a:r>
            <a:r>
              <a:rPr lang="en-US" altLang="zh-CN" sz="1050" b="1" dirty="0" smtClean="0">
                <a:latin typeface="华文楷体" panose="02010600040101010101" pitchFamily="2" charset="-122"/>
                <a:ea typeface="华文楷体" panose="02010600040101010101" pitchFamily="2" charset="-122"/>
              </a:rPr>
              <a:t>SCI</a:t>
            </a:r>
            <a:r>
              <a:rPr lang="zh-CN" altLang="en-US" sz="1050" b="1" dirty="0" smtClean="0">
                <a:latin typeface="华文楷体" panose="02010600040101010101" pitchFamily="2" charset="-122"/>
                <a:ea typeface="华文楷体" panose="02010600040101010101" pitchFamily="2" charset="-122"/>
              </a:rPr>
              <a:t>）</a:t>
            </a:r>
            <a:r>
              <a:rPr lang="en-US" altLang="zh-CN" sz="1050" b="1" dirty="0" smtClean="0">
                <a:latin typeface="华文楷体" panose="02010600040101010101" pitchFamily="2" charset="-122"/>
                <a:ea typeface="华文楷体" panose="02010600040101010101" pitchFamily="2" charset="-122"/>
              </a:rPr>
              <a:t> </a:t>
            </a:r>
            <a:r>
              <a:rPr lang="en-US" altLang="zh-CN" sz="1050" dirty="0" smtClean="0">
                <a:latin typeface="华文楷体" panose="02010600040101010101" pitchFamily="2" charset="-122"/>
                <a:ea typeface="华文楷体" panose="02010600040101010101" pitchFamily="2" charset="-122"/>
              </a:rPr>
              <a:t>(Under Revision)</a:t>
            </a:r>
            <a:endParaRPr lang="zh-CN" altLang="zh-CN" sz="1050" dirty="0">
              <a:latin typeface="华文楷体" panose="02010600040101010101" pitchFamily="2" charset="-122"/>
              <a:ea typeface="华文楷体" panose="02010600040101010101" pitchFamily="2" charset="-122"/>
            </a:endParaRPr>
          </a:p>
        </p:txBody>
      </p:sp>
      <p:grpSp>
        <p:nvGrpSpPr>
          <p:cNvPr id="5" name="组合 4"/>
          <p:cNvGrpSpPr>
            <a:grpSpLocks/>
          </p:cNvGrpSpPr>
          <p:nvPr/>
        </p:nvGrpSpPr>
        <p:grpSpPr bwMode="auto">
          <a:xfrm>
            <a:off x="0" y="831948"/>
            <a:ext cx="9140825" cy="58738"/>
            <a:chOff x="0" y="942975"/>
            <a:chExt cx="9140825" cy="58403"/>
          </a:xfrm>
        </p:grpSpPr>
        <p:cxnSp>
          <p:nvCxnSpPr>
            <p:cNvPr id="6" name="直接连接符 5"/>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8" name="矩形 7"/>
          <p:cNvSpPr/>
          <p:nvPr/>
        </p:nvSpPr>
        <p:spPr>
          <a:xfrm>
            <a:off x="0" y="519295"/>
            <a:ext cx="857927" cy="253916"/>
          </a:xfrm>
          <a:prstGeom prst="rect">
            <a:avLst/>
          </a:prstGeom>
        </p:spPr>
        <p:txBody>
          <a:bodyPr wrap="none">
            <a:spAutoFit/>
          </a:bodyPr>
          <a:lstStyle/>
          <a:p>
            <a:pPr eaLnBrk="1" hangingPunct="1">
              <a:buClr>
                <a:srgbClr val="8E0000"/>
              </a:buClr>
              <a:buFont typeface="Wingdings" panose="05000000000000000000" pitchFamily="2" charset="2"/>
              <a:buChar char="n"/>
            </a:pPr>
            <a:r>
              <a:rPr lang="en-US" altLang="zh-CN" sz="1050" b="1" dirty="0">
                <a:solidFill>
                  <a:srgbClr val="BF1313"/>
                </a:solidFill>
                <a:latin typeface="Times New Roman" panose="02020603050405020304" pitchFamily="18" charset="0"/>
                <a:ea typeface="华文楷体" panose="02010600040101010101" pitchFamily="2" charset="-122"/>
              </a:rPr>
              <a:t> </a:t>
            </a:r>
            <a:r>
              <a:rPr lang="zh-CN" altLang="en-US" sz="1050" b="1" dirty="0" smtClean="0">
                <a:solidFill>
                  <a:srgbClr val="BF1313"/>
                </a:solidFill>
                <a:latin typeface="Times New Roman" panose="02020603050405020304" pitchFamily="18" charset="0"/>
                <a:ea typeface="华文楷体" panose="02010600040101010101" pitchFamily="2" charset="-122"/>
              </a:rPr>
              <a:t>学术成果</a:t>
            </a:r>
            <a:endParaRPr lang="zh-CN" altLang="en-US" sz="1050" b="1" dirty="0">
              <a:solidFill>
                <a:srgbClr val="BF1313"/>
              </a:solidFill>
              <a:latin typeface="Times New Roman" panose="02020603050405020304" pitchFamily="18" charset="0"/>
              <a:ea typeface="华文楷体" panose="02010600040101010101" pitchFamily="2" charset="-122"/>
            </a:endParaRPr>
          </a:p>
        </p:txBody>
      </p:sp>
      <p:sp>
        <p:nvSpPr>
          <p:cNvPr id="9" name="矩形 8"/>
          <p:cNvSpPr/>
          <p:nvPr/>
        </p:nvSpPr>
        <p:spPr>
          <a:xfrm>
            <a:off x="267018" y="1129693"/>
            <a:ext cx="2108269" cy="253916"/>
          </a:xfrm>
          <a:prstGeom prst="rect">
            <a:avLst/>
          </a:prstGeom>
        </p:spPr>
        <p:txBody>
          <a:bodyPr wrap="none">
            <a:spAutoFit/>
          </a:bodyPr>
          <a:lstStyle/>
          <a:p>
            <a:pPr marL="171450" indent="-171450">
              <a:buClr>
                <a:srgbClr val="C00000"/>
              </a:buClr>
              <a:buFont typeface="Wingdings" panose="05000000000000000000" pitchFamily="2" charset="2"/>
              <a:buChar char="p"/>
            </a:pPr>
            <a:r>
              <a:rPr lang="zh-CN" altLang="zh-CN" sz="1050" b="1" dirty="0">
                <a:solidFill>
                  <a:srgbClr val="BF1313"/>
                </a:solidFill>
                <a:latin typeface="华文楷体" panose="02010600040101010101" pitchFamily="2" charset="-122"/>
                <a:ea typeface="华文楷体" panose="02010600040101010101" pitchFamily="2" charset="-122"/>
              </a:rPr>
              <a:t>论文三篇论文</a:t>
            </a:r>
            <a:r>
              <a:rPr lang="zh-CN" altLang="en-US" sz="1050" b="1" dirty="0">
                <a:solidFill>
                  <a:srgbClr val="BF1313"/>
                </a:solidFill>
                <a:latin typeface="华文楷体" panose="02010600040101010101" pitchFamily="2" charset="-122"/>
                <a:ea typeface="华文楷体" panose="02010600040101010101" pitchFamily="2" charset="-122"/>
              </a:rPr>
              <a:t>，均第一作者：</a:t>
            </a:r>
            <a:endParaRPr lang="en-US" altLang="zh-CN" sz="1050" b="1" dirty="0">
              <a:solidFill>
                <a:srgbClr val="BF1313"/>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416813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73388" y="1914525"/>
            <a:ext cx="3551237" cy="1409700"/>
          </a:xfrm>
          <a:prstGeom prst="rect">
            <a:avLst/>
          </a:prstGeom>
        </p:spPr>
        <p:txBody>
          <a:bodyPr>
            <a:spAutoFit/>
          </a:bodyPr>
          <a:lstStyle/>
          <a:p>
            <a:pPr eaLnBrk="1" fontAlgn="auto" hangingPunct="1">
              <a:lnSpc>
                <a:spcPct val="150000"/>
              </a:lnSpc>
              <a:spcBef>
                <a:spcPts val="0"/>
              </a:spcBef>
              <a:spcAft>
                <a:spcPts val="0"/>
              </a:spcAft>
              <a:defRPr/>
            </a:pPr>
            <a:r>
              <a:rPr lang="en-US" altLang="zh-CN" sz="6600">
                <a:solidFill>
                  <a:schemeClr val="tx1">
                    <a:lumMod val="75000"/>
                    <a:lumOff val="25000"/>
                  </a:schemeClr>
                </a:solidFill>
                <a:latin typeface="Impact" pitchFamily="34" charset="0"/>
              </a:rPr>
              <a:t>THANKS!</a:t>
            </a:r>
            <a:endParaRPr lang="zh-CN" altLang="en-US" sz="6600">
              <a:solidFill>
                <a:schemeClr val="tx1">
                  <a:lumMod val="75000"/>
                  <a:lumOff val="25000"/>
                </a:schemeClr>
              </a:solidFill>
              <a:latin typeface="Impact" pitchFamily="34" charset="0"/>
            </a:endParaRPr>
          </a:p>
        </p:txBody>
      </p:sp>
      <p:sp>
        <p:nvSpPr>
          <p:cNvPr id="4" name="矩形 3"/>
          <p:cNvSpPr/>
          <p:nvPr/>
        </p:nvSpPr>
        <p:spPr>
          <a:xfrm>
            <a:off x="2890838" y="3324225"/>
            <a:ext cx="3311525" cy="554038"/>
          </a:xfrm>
          <a:prstGeom prst="rect">
            <a:avLst/>
          </a:prstGeom>
        </p:spPr>
        <p:txBody>
          <a:bodyPr>
            <a:spAutoFit/>
          </a:bodyPr>
          <a:lstStyle/>
          <a:p>
            <a:pPr eaLnBrk="1" fontAlgn="auto" hangingPunct="1">
              <a:lnSpc>
                <a:spcPct val="150000"/>
              </a:lnSpc>
              <a:spcBef>
                <a:spcPts val="0"/>
              </a:spcBef>
              <a:spcAft>
                <a:spcPts val="0"/>
              </a:spcAft>
              <a:defRPr/>
            </a:pPr>
            <a:r>
              <a:rPr lang="zh-CN" altLang="en-US" sz="2000">
                <a:solidFill>
                  <a:schemeClr val="tx1">
                    <a:lumMod val="75000"/>
                    <a:lumOff val="25000"/>
                  </a:schemeClr>
                </a:solidFill>
                <a:latin typeface="微软雅黑" panose="020B0503020204020204" pitchFamily="34" charset="-122"/>
              </a:rPr>
              <a:t>恳请老师与同学们批评指正！</a:t>
            </a:r>
          </a:p>
        </p:txBody>
      </p:sp>
    </p:spTree>
  </p:cSld>
  <p:clrMapOvr>
    <a:masterClrMapping/>
  </p:clrMapOvr>
  <p:transition spd="slow" advClick="0" advTm="0">
    <p:checke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ppt_x</p:attrName>
                                        </p:attrNameLst>
                                      </p:cBhvr>
                                      <p:tavLst>
                                        <p:tav tm="0">
                                          <p:val>
                                            <p:strVal val="#ppt_x"/>
                                          </p:val>
                                        </p:tav>
                                        <p:tav tm="100000">
                                          <p:val>
                                            <p:strVal val="#ppt_x"/>
                                          </p:val>
                                        </p:tav>
                                      </p:tavLst>
                                    </p:anim>
                                    <p:anim calcmode="lin" valueType="num">
                                      <p:cBhvr>
                                        <p:cTn id="8" dur="250" fill="hold"/>
                                        <p:tgtEl>
                                          <p:spTgt spid="2"/>
                                        </p:tgtEl>
                                        <p:attrNameLst>
                                          <p:attrName>ppt_y</p:attrName>
                                        </p:attrNameLst>
                                      </p:cBhvr>
                                      <p:tavLst>
                                        <p:tav tm="0">
                                          <p:val>
                                            <p:strVal val="#ppt_y-#ppt_h/2"/>
                                          </p:val>
                                        </p:tav>
                                        <p:tav tm="100000">
                                          <p:val>
                                            <p:strVal val="#ppt_y"/>
                                          </p:val>
                                        </p:tav>
                                      </p:tavLst>
                                    </p:anim>
                                    <p:anim calcmode="lin" valueType="num">
                                      <p:cBhvr>
                                        <p:cTn id="9" dur="250" fill="hold"/>
                                        <p:tgtEl>
                                          <p:spTgt spid="2"/>
                                        </p:tgtEl>
                                        <p:attrNameLst>
                                          <p:attrName>ppt_w</p:attrName>
                                        </p:attrNameLst>
                                      </p:cBhvr>
                                      <p:tavLst>
                                        <p:tav tm="0">
                                          <p:val>
                                            <p:strVal val="#ppt_w"/>
                                          </p:val>
                                        </p:tav>
                                        <p:tav tm="100000">
                                          <p:val>
                                            <p:strVal val="#ppt_w"/>
                                          </p:val>
                                        </p:tav>
                                      </p:tavLst>
                                    </p:anim>
                                    <p:anim calcmode="lin" valueType="num">
                                      <p:cBhvr>
                                        <p:cTn id="10" dur="250" fill="hold"/>
                                        <p:tgtEl>
                                          <p:spTgt spid="2"/>
                                        </p:tgtEl>
                                        <p:attrNameLst>
                                          <p:attrName>ppt_h</p:attrName>
                                        </p:attrNameLst>
                                      </p:cBhvr>
                                      <p:tavLst>
                                        <p:tav tm="0">
                                          <p:val>
                                            <p:fltVal val="0"/>
                                          </p:val>
                                        </p:tav>
                                        <p:tav tm="100000">
                                          <p:val>
                                            <p:strVal val="#ppt_h"/>
                                          </p:val>
                                        </p:tav>
                                      </p:tavLst>
                                    </p:anim>
                                  </p:childTnLst>
                                </p:cTn>
                              </p:par>
                            </p:childTnLst>
                          </p:cTn>
                        </p:par>
                        <p:par>
                          <p:cTn id="11" fill="hold" nodeType="afterGroup">
                            <p:stCondLst>
                              <p:cond delay="85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8"/>
          <p:cNvSpPr txBox="1"/>
          <p:nvPr/>
        </p:nvSpPr>
        <p:spPr bwMode="auto">
          <a:xfrm>
            <a:off x="219075" y="2417763"/>
            <a:ext cx="2741613" cy="522287"/>
          </a:xfrm>
          <a:prstGeom prst="rect">
            <a:avLst/>
          </a:prstGeom>
          <a:noFill/>
        </p:spPr>
        <p:txBody>
          <a:bodyPr>
            <a:spAutoFit/>
          </a:bodyPr>
          <a:lstStyle/>
          <a:p>
            <a:pPr algn="r" eaLnBrk="1" fontAlgn="auto" hangingPunct="1">
              <a:spcBef>
                <a:spcPts val="0"/>
              </a:spcBef>
              <a:spcAft>
                <a:spcPts val="0"/>
              </a:spcAft>
              <a:defRPr/>
            </a:pPr>
            <a:r>
              <a:rPr lang="en-US" altLang="zh-CN" sz="2800" b="1" dirty="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2800" b="1" dirty="0">
              <a:solidFill>
                <a:schemeClr val="bg1">
                  <a:lumMod val="65000"/>
                </a:schemeClr>
              </a:solidFill>
              <a:latin typeface="华文楷体" panose="02010600040101010101" pitchFamily="2" charset="-122"/>
              <a:ea typeface="华文楷体" panose="02010600040101010101" pitchFamily="2" charset="-122"/>
            </a:endParaRPr>
          </a:p>
        </p:txBody>
      </p:sp>
      <p:sp>
        <p:nvSpPr>
          <p:cNvPr id="3" name="文本框 11"/>
          <p:cNvSpPr txBox="1"/>
          <p:nvPr/>
        </p:nvSpPr>
        <p:spPr bwMode="auto">
          <a:xfrm>
            <a:off x="1979613" y="1976438"/>
            <a:ext cx="1004887" cy="584200"/>
          </a:xfrm>
          <a:prstGeom prst="rect">
            <a:avLst/>
          </a:prstGeom>
          <a:noFill/>
        </p:spPr>
        <p:txBody>
          <a:bodyPr wrap="none">
            <a:spAutoFit/>
          </a:bodyPr>
          <a:lstStyle/>
          <a:p>
            <a:pPr eaLnBrk="1" fontAlgn="auto" hangingPunct="1">
              <a:spcBef>
                <a:spcPts val="0"/>
              </a:spcBef>
              <a:spcAft>
                <a:spcPts val="0"/>
              </a:spcAft>
              <a:defRPr/>
            </a:pPr>
            <a:r>
              <a:rPr lang="zh-CN" altLang="en-US" sz="3200" b="1" dirty="0">
                <a:solidFill>
                  <a:srgbClr val="C00000"/>
                </a:solidFill>
                <a:latin typeface="华文楷体" panose="02010600040101010101" pitchFamily="2" charset="-122"/>
                <a:ea typeface="华文楷体" panose="02010600040101010101" pitchFamily="2" charset="-122"/>
              </a:rPr>
              <a:t>目录</a:t>
            </a:r>
          </a:p>
        </p:txBody>
      </p:sp>
      <p:sp>
        <p:nvSpPr>
          <p:cNvPr id="4" name="文本框 18"/>
          <p:cNvSpPr txBox="1"/>
          <p:nvPr/>
        </p:nvSpPr>
        <p:spPr>
          <a:xfrm>
            <a:off x="3931285" y="2114838"/>
            <a:ext cx="1441450" cy="307975"/>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rPr>
              <a:t>研究背景及现状</a:t>
            </a:r>
          </a:p>
        </p:txBody>
      </p:sp>
      <p:grpSp>
        <p:nvGrpSpPr>
          <p:cNvPr id="5" name="组合 4"/>
          <p:cNvGrpSpPr>
            <a:grpSpLocks/>
          </p:cNvGrpSpPr>
          <p:nvPr/>
        </p:nvGrpSpPr>
        <p:grpSpPr bwMode="auto">
          <a:xfrm>
            <a:off x="3472356" y="1976438"/>
            <a:ext cx="457347" cy="584775"/>
            <a:chOff x="3525498" y="2047768"/>
            <a:chExt cx="457589" cy="584044"/>
          </a:xfrm>
        </p:grpSpPr>
        <p:sp>
          <p:nvSpPr>
            <p:cNvPr id="11286" name="文本框 16"/>
            <p:cNvSpPr txBox="1">
              <a:spLocks noChangeArrowheads="1"/>
            </p:cNvSpPr>
            <p:nvPr/>
          </p:nvSpPr>
          <p:spPr bwMode="auto">
            <a:xfrm>
              <a:off x="3525498" y="2047768"/>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1</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7" name="直接连接符 6"/>
            <p:cNvCxnSpPr/>
            <p:nvPr/>
          </p:nvCxnSpPr>
          <p:spPr>
            <a:xfrm flipH="1">
              <a:off x="3736893" y="2226932"/>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8" name="文本框 21"/>
          <p:cNvSpPr txBox="1"/>
          <p:nvPr/>
        </p:nvSpPr>
        <p:spPr>
          <a:xfrm>
            <a:off x="6517323" y="2124363"/>
            <a:ext cx="1228221"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DMGAN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9" name="组合 8"/>
          <p:cNvGrpSpPr>
            <a:grpSpLocks/>
          </p:cNvGrpSpPr>
          <p:nvPr/>
        </p:nvGrpSpPr>
        <p:grpSpPr bwMode="auto">
          <a:xfrm>
            <a:off x="6028382" y="1985963"/>
            <a:ext cx="488931" cy="584775"/>
            <a:chOff x="6081971" y="2057986"/>
            <a:chExt cx="488755" cy="584044"/>
          </a:xfrm>
        </p:grpSpPr>
        <p:sp>
          <p:nvSpPr>
            <p:cNvPr id="11284" name="文本框 20"/>
            <p:cNvSpPr txBox="1">
              <a:spLocks noChangeArrowheads="1"/>
            </p:cNvSpPr>
            <p:nvPr/>
          </p:nvSpPr>
          <p:spPr bwMode="auto">
            <a:xfrm>
              <a:off x="6081971" y="2057986"/>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4</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1" name="直接连接符 10"/>
            <p:cNvCxnSpPr/>
            <p:nvPr/>
          </p:nvCxnSpPr>
          <p:spPr>
            <a:xfrm flipH="1">
              <a:off x="6324752" y="2227637"/>
              <a:ext cx="245974" cy="245754"/>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12" name="文本框 24"/>
          <p:cNvSpPr txBox="1"/>
          <p:nvPr/>
        </p:nvSpPr>
        <p:spPr>
          <a:xfrm>
            <a:off x="3931285" y="2694275"/>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rgbClr val="C00000"/>
                </a:solidFill>
                <a:latin typeface="华文楷体" panose="02010600040101010101" pitchFamily="2" charset="-122"/>
                <a:ea typeface="华文楷体" panose="02010600040101010101" pitchFamily="2" charset="-122"/>
              </a:rPr>
              <a:t>预备知识</a:t>
            </a:r>
            <a:endParaRPr lang="zh-CN" altLang="en-US" sz="1400" dirty="0">
              <a:solidFill>
                <a:srgbClr val="C00000"/>
              </a:solidFill>
              <a:latin typeface="华文楷体" panose="02010600040101010101" pitchFamily="2" charset="-122"/>
              <a:ea typeface="华文楷体" panose="02010600040101010101" pitchFamily="2" charset="-122"/>
            </a:endParaRPr>
          </a:p>
        </p:txBody>
      </p:sp>
      <p:grpSp>
        <p:nvGrpSpPr>
          <p:cNvPr id="13" name="组合 12"/>
          <p:cNvGrpSpPr>
            <a:grpSpLocks/>
          </p:cNvGrpSpPr>
          <p:nvPr/>
        </p:nvGrpSpPr>
        <p:grpSpPr bwMode="auto">
          <a:xfrm>
            <a:off x="3472359" y="2555875"/>
            <a:ext cx="457349" cy="584775"/>
            <a:chOff x="3525501" y="2627150"/>
            <a:chExt cx="457591" cy="585820"/>
          </a:xfrm>
        </p:grpSpPr>
        <p:sp>
          <p:nvSpPr>
            <p:cNvPr id="11282" name="文本框 23"/>
            <p:cNvSpPr txBox="1">
              <a:spLocks noChangeArrowheads="1"/>
            </p:cNvSpPr>
            <p:nvPr/>
          </p:nvSpPr>
          <p:spPr bwMode="auto">
            <a:xfrm>
              <a:off x="3525501" y="2627150"/>
              <a:ext cx="377226" cy="585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C00000"/>
                  </a:solidFill>
                  <a:latin typeface="华文楷体" panose="02010600040101010101" pitchFamily="2" charset="-122"/>
                  <a:ea typeface="华文楷体" panose="02010600040101010101" pitchFamily="2" charset="-122"/>
                </a:rPr>
                <a:t>2</a:t>
              </a:r>
              <a:endParaRPr lang="zh-CN" altLang="en-US" sz="3200" dirty="0">
                <a:solidFill>
                  <a:srgbClr val="C00000"/>
                </a:solidFill>
                <a:latin typeface="华文楷体" panose="02010600040101010101" pitchFamily="2" charset="-122"/>
                <a:ea typeface="华文楷体" panose="02010600040101010101" pitchFamily="2" charset="-122"/>
              </a:endParaRPr>
            </a:p>
          </p:txBody>
        </p:sp>
        <p:cxnSp>
          <p:nvCxnSpPr>
            <p:cNvPr id="15" name="直接连接符 14"/>
            <p:cNvCxnSpPr/>
            <p:nvPr/>
          </p:nvCxnSpPr>
          <p:spPr>
            <a:xfrm flipH="1">
              <a:off x="3736898" y="2806857"/>
              <a:ext cx="246194" cy="246503"/>
            </a:xfrm>
            <a:prstGeom prst="line">
              <a:avLst/>
            </a:prstGeom>
            <a:ln>
              <a:solidFill>
                <a:srgbClr val="BF1313"/>
              </a:solidFill>
            </a:ln>
          </p:spPr>
          <p:style>
            <a:lnRef idx="1">
              <a:schemeClr val="accent1"/>
            </a:lnRef>
            <a:fillRef idx="0">
              <a:schemeClr val="accent1"/>
            </a:fillRef>
            <a:effectRef idx="0">
              <a:schemeClr val="accent1"/>
            </a:effectRef>
            <a:fontRef idx="minor">
              <a:schemeClr val="tx1"/>
            </a:fontRef>
          </p:style>
        </p:cxnSp>
      </p:grpSp>
      <p:sp>
        <p:nvSpPr>
          <p:cNvPr id="16" name="文本框 27"/>
          <p:cNvSpPr txBox="1"/>
          <p:nvPr/>
        </p:nvSpPr>
        <p:spPr>
          <a:xfrm>
            <a:off x="6517323" y="2703801"/>
            <a:ext cx="1175322" cy="307777"/>
          </a:xfrm>
          <a:prstGeom prst="rect">
            <a:avLst/>
          </a:prstGeom>
          <a:noFill/>
        </p:spPr>
        <p:txBody>
          <a:bodyPr wrap="none">
            <a:spAutoFit/>
          </a:bodyPr>
          <a:lstStyle/>
          <a:p>
            <a:pPr eaLnBrk="1" fontAlgn="auto" hangingPunct="1">
              <a:spcBef>
                <a:spcPts val="0"/>
              </a:spcBef>
              <a:spcAft>
                <a:spcPts val="0"/>
              </a:spcAft>
              <a:defRPr/>
            </a:pPr>
            <a:r>
              <a:rPr lang="en-US" altLang="zh-CN" sz="1400" dirty="0" smtClean="0">
                <a:solidFill>
                  <a:schemeClr val="tx1">
                    <a:lumMod val="75000"/>
                    <a:lumOff val="25000"/>
                  </a:schemeClr>
                </a:solidFill>
                <a:latin typeface="华文楷体" panose="02010600040101010101" pitchFamily="2" charset="-122"/>
                <a:ea typeface="华文楷体" panose="02010600040101010101" pitchFamily="2" charset="-122"/>
              </a:rPr>
              <a:t>RAGAN</a:t>
            </a: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模型</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17" name="组合 16"/>
          <p:cNvGrpSpPr>
            <a:grpSpLocks/>
          </p:cNvGrpSpPr>
          <p:nvPr/>
        </p:nvGrpSpPr>
        <p:grpSpPr bwMode="auto">
          <a:xfrm>
            <a:off x="6028382" y="2565401"/>
            <a:ext cx="488931" cy="584775"/>
            <a:chOff x="6081971" y="2637368"/>
            <a:chExt cx="488755" cy="584044"/>
          </a:xfrm>
        </p:grpSpPr>
        <p:sp>
          <p:nvSpPr>
            <p:cNvPr id="11280"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5</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19" name="直接连接符 1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
        <p:nvSpPr>
          <p:cNvPr id="20" name="文本框 30"/>
          <p:cNvSpPr txBox="1"/>
          <p:nvPr/>
        </p:nvSpPr>
        <p:spPr>
          <a:xfrm>
            <a:off x="3931285" y="3267363"/>
            <a:ext cx="902811"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问题描述</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1" name="组合 20"/>
          <p:cNvGrpSpPr>
            <a:grpSpLocks/>
          </p:cNvGrpSpPr>
          <p:nvPr/>
        </p:nvGrpSpPr>
        <p:grpSpPr bwMode="auto">
          <a:xfrm>
            <a:off x="3472359" y="3128963"/>
            <a:ext cx="457344" cy="584775"/>
            <a:chOff x="3525501" y="3200893"/>
            <a:chExt cx="457586" cy="584044"/>
          </a:xfrm>
        </p:grpSpPr>
        <p:sp>
          <p:nvSpPr>
            <p:cNvPr id="11278" name="文本框 29"/>
            <p:cNvSpPr txBox="1">
              <a:spLocks noChangeArrowheads="1"/>
            </p:cNvSpPr>
            <p:nvPr/>
          </p:nvSpPr>
          <p:spPr bwMode="auto">
            <a:xfrm>
              <a:off x="3525501" y="3200893"/>
              <a:ext cx="377226"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a:solidFill>
                    <a:srgbClr val="6A6351"/>
                  </a:solidFill>
                  <a:latin typeface="华文楷体" panose="02010600040101010101" pitchFamily="2" charset="-122"/>
                  <a:ea typeface="华文楷体" panose="02010600040101010101" pitchFamily="2" charset="-122"/>
                </a:rPr>
                <a:t>3</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3736893" y="3380057"/>
              <a:ext cx="246194" cy="247340"/>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cxnSp>
        <p:nvCxnSpPr>
          <p:cNvPr id="28" name="直接连接符 27"/>
          <p:cNvCxnSpPr/>
          <p:nvPr/>
        </p:nvCxnSpPr>
        <p:spPr>
          <a:xfrm>
            <a:off x="3278188" y="2063750"/>
            <a:ext cx="0" cy="15462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7"/>
          <p:cNvSpPr txBox="1"/>
          <p:nvPr/>
        </p:nvSpPr>
        <p:spPr>
          <a:xfrm>
            <a:off x="6517323" y="3267363"/>
            <a:ext cx="1082348" cy="307777"/>
          </a:xfrm>
          <a:prstGeom prst="rect">
            <a:avLst/>
          </a:prstGeom>
          <a:noFill/>
        </p:spPr>
        <p:txBody>
          <a:bodyPr wrap="none">
            <a:spAutoFit/>
          </a:bodyPr>
          <a:lstStyle/>
          <a:p>
            <a:pPr eaLnBrk="1" fontAlgn="auto" hangingPunct="1">
              <a:spcBef>
                <a:spcPts val="0"/>
              </a:spcBef>
              <a:spcAft>
                <a:spcPts val="0"/>
              </a:spcAft>
              <a:defRPr/>
            </a:pPr>
            <a:r>
              <a:rPr lang="zh-CN" altLang="en-US" sz="1400" dirty="0" smtClean="0">
                <a:solidFill>
                  <a:schemeClr val="tx1">
                    <a:lumMod val="75000"/>
                    <a:lumOff val="25000"/>
                  </a:schemeClr>
                </a:solidFill>
                <a:latin typeface="华文楷体" panose="02010600040101010101" pitchFamily="2" charset="-122"/>
                <a:ea typeface="华文楷体" panose="02010600040101010101" pitchFamily="2" charset="-122"/>
              </a:rPr>
              <a:t>总结与展望</a:t>
            </a:r>
            <a:endParaRPr lang="zh-CN" altLang="en-US" sz="1400" dirty="0">
              <a:solidFill>
                <a:schemeClr val="tx1">
                  <a:lumMod val="75000"/>
                  <a:lumOff val="25000"/>
                </a:schemeClr>
              </a:solidFill>
              <a:latin typeface="华文楷体" panose="02010600040101010101" pitchFamily="2" charset="-122"/>
              <a:ea typeface="华文楷体" panose="02010600040101010101" pitchFamily="2" charset="-122"/>
            </a:endParaRPr>
          </a:p>
        </p:txBody>
      </p:sp>
      <p:grpSp>
        <p:nvGrpSpPr>
          <p:cNvPr id="26" name="组合 25"/>
          <p:cNvGrpSpPr>
            <a:grpSpLocks/>
          </p:cNvGrpSpPr>
          <p:nvPr/>
        </p:nvGrpSpPr>
        <p:grpSpPr bwMode="auto">
          <a:xfrm>
            <a:off x="6028382" y="3128963"/>
            <a:ext cx="488931" cy="584775"/>
            <a:chOff x="6081971" y="2637368"/>
            <a:chExt cx="488755" cy="584044"/>
          </a:xfrm>
        </p:grpSpPr>
        <p:sp>
          <p:nvSpPr>
            <p:cNvPr id="27" name="文本框 26"/>
            <p:cNvSpPr txBox="1">
              <a:spLocks noChangeArrowheads="1"/>
            </p:cNvSpPr>
            <p:nvPr/>
          </p:nvSpPr>
          <p:spPr bwMode="auto">
            <a:xfrm>
              <a:off x="6081971" y="2637368"/>
              <a:ext cx="376890"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eaLnBrk="1" hangingPunct="1"/>
              <a:r>
                <a:rPr lang="en-US" altLang="zh-CN" sz="3200" dirty="0" smtClean="0">
                  <a:solidFill>
                    <a:srgbClr val="6A6351"/>
                  </a:solidFill>
                  <a:latin typeface="华文楷体" panose="02010600040101010101" pitchFamily="2" charset="-122"/>
                  <a:ea typeface="华文楷体" panose="02010600040101010101" pitchFamily="2" charset="-122"/>
                </a:rPr>
                <a:t>6</a:t>
              </a:r>
              <a:endParaRPr lang="zh-CN" altLang="en-US" sz="3200" dirty="0">
                <a:solidFill>
                  <a:srgbClr val="6A6351"/>
                </a:solidFill>
                <a:latin typeface="华文楷体" panose="02010600040101010101" pitchFamily="2" charset="-122"/>
                <a:ea typeface="华文楷体" panose="02010600040101010101" pitchFamily="2" charset="-122"/>
              </a:endParaRPr>
            </a:p>
          </p:txBody>
        </p:sp>
        <p:cxnSp>
          <p:nvCxnSpPr>
            <p:cNvPr id="29" name="直接连接符 28"/>
            <p:cNvCxnSpPr/>
            <p:nvPr/>
          </p:nvCxnSpPr>
          <p:spPr>
            <a:xfrm flipH="1">
              <a:off x="6324752" y="2807018"/>
              <a:ext cx="245974" cy="245755"/>
            </a:xfrm>
            <a:prstGeom prst="line">
              <a:avLst/>
            </a:prstGeom>
            <a:ln>
              <a:solidFill>
                <a:srgbClr val="6A635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30688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3"/>
                                        </p:tgtEl>
                                      </p:cBhvr>
                                    </p:animEffect>
                                    <p:animScale>
                                      <p:cBhvr>
                                        <p:cTn id="7" dur="250" autoRev="1" fill="hold"/>
                                        <p:tgtEl>
                                          <p:spTgt spid="13"/>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2"/>
                                        </p:tgtEl>
                                      </p:cBhvr>
                                    </p:animEffect>
                                    <p:animScale>
                                      <p:cBhvr>
                                        <p:cTn id="11"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27065"/>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0" y="533378"/>
            <a:ext cx="3368230"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生成对抗网络</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a:t>
            </a:r>
            <a:r>
              <a:rPr lang="en-US" altLang="zh-CN" sz="1050" b="1" dirty="0" smtClean="0">
                <a:solidFill>
                  <a:srgbClr val="BF1313"/>
                </a:solidFill>
                <a:latin typeface="华文楷体" panose="02010600040101010101" pitchFamily="2" charset="-122"/>
                <a:ea typeface="华文楷体" panose="02010600040101010101" pitchFamily="2" charset="-122"/>
              </a:rPr>
              <a:t>Generative adversarial networks</a:t>
            </a:r>
            <a:r>
              <a:rPr lang="zh-CN" altLang="en-US" sz="1050" b="1" dirty="0" smtClean="0">
                <a:solidFill>
                  <a:srgbClr val="BF1313"/>
                </a:solidFill>
                <a:latin typeface="华文楷体" panose="02010600040101010101" pitchFamily="2" charset="-122"/>
                <a:ea typeface="华文楷体" panose="02010600040101010101" pitchFamily="2" charset="-122"/>
              </a:rPr>
              <a:t>）</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sp>
        <p:nvSpPr>
          <p:cNvPr id="119" name="矩形 118"/>
          <p:cNvSpPr/>
          <p:nvPr/>
        </p:nvSpPr>
        <p:spPr>
          <a:xfrm>
            <a:off x="0" y="962719"/>
            <a:ext cx="3330575"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的研究现状</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123" name="矩形 122"/>
          <p:cNvSpPr/>
          <p:nvPr/>
        </p:nvSpPr>
        <p:spPr>
          <a:xfrm>
            <a:off x="6482838" y="1353938"/>
            <a:ext cx="2453938" cy="738664"/>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在很多领域得到了广泛的应用</a:t>
            </a:r>
            <a:r>
              <a:rPr lang="en-US" altLang="zh-CN" sz="1050" dirty="0" smtClean="0">
                <a:latin typeface="华文楷体" panose="02010600040101010101" pitchFamily="2" charset="-122"/>
                <a:ea typeface="华文楷体" panose="02010600040101010101" pitchFamily="2" charset="-122"/>
              </a:rPr>
              <a:t>:</a:t>
            </a:r>
            <a:r>
              <a:rPr lang="zh-CN" altLang="en-US" sz="1050" dirty="0" smtClean="0">
                <a:latin typeface="华文楷体" panose="02010600040101010101" pitchFamily="2" charset="-122"/>
                <a:ea typeface="华文楷体" panose="02010600040101010101" pitchFamily="2" charset="-122"/>
              </a:rPr>
              <a:t>图像生成、特征学习、文本到图像的转换、视频应用、迁移学习和离散序列数据的生成等。</a:t>
            </a:r>
            <a:endParaRPr lang="en-US" altLang="zh-CN" sz="1050" dirty="0">
              <a:latin typeface="华文楷体" panose="02010600040101010101" pitchFamily="2" charset="-122"/>
              <a:ea typeface="华文楷体" panose="02010600040101010101" pitchFamily="2" charset="-122"/>
            </a:endParaRPr>
          </a:p>
        </p:txBody>
      </p:sp>
      <p:sp>
        <p:nvSpPr>
          <p:cNvPr id="132" name="矩形 131"/>
          <p:cNvSpPr/>
          <p:nvPr/>
        </p:nvSpPr>
        <p:spPr>
          <a:xfrm>
            <a:off x="6482838" y="2230060"/>
            <a:ext cx="2453938"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生成模型（</a:t>
            </a:r>
            <a:r>
              <a:rPr lang="en-US" altLang="zh-CN" sz="1050" dirty="0" smtClean="0">
                <a:latin typeface="华文楷体" panose="02010600040101010101" pitchFamily="2" charset="-122"/>
                <a:ea typeface="华文楷体" panose="02010600040101010101" pitchFamily="2" charset="-122"/>
              </a:rPr>
              <a:t>Generative Models</a:t>
            </a:r>
            <a:r>
              <a:rPr lang="zh-CN" altLang="en-US" sz="1050" dirty="0" smtClean="0">
                <a:latin typeface="华文楷体" panose="02010600040101010101" pitchFamily="2" charset="-122"/>
                <a:ea typeface="华文楷体" panose="02010600040101010101" pitchFamily="2" charset="-122"/>
              </a:rPr>
              <a:t>）</a:t>
            </a:r>
            <a:endParaRPr lang="en-US" altLang="zh-CN" sz="105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33" name="矩形 132"/>
              <p:cNvSpPr/>
              <p:nvPr/>
            </p:nvSpPr>
            <p:spPr>
              <a:xfrm>
                <a:off x="6631726" y="2619474"/>
                <a:ext cx="2305050" cy="1254189"/>
              </a:xfrm>
              <a:prstGeom prst="rect">
                <a:avLst/>
              </a:prstGeom>
            </p:spPr>
            <p:txBody>
              <a:bodyPr wrap="square">
                <a:spAutoFit/>
              </a:bodyPr>
              <a:lstStyle/>
              <a:p>
                <a:pPr marL="171450" indent="-171450">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有训练集：</a:t>
                </a:r>
                <a14:m>
                  <m:oMath xmlns:m="http://schemas.openxmlformats.org/officeDocument/2006/math">
                    <m:r>
                      <a:rPr lang="en-US" altLang="zh-CN" sz="900" i="1">
                        <a:latin typeface="Cambria Math" panose="02040503050406030204" pitchFamily="18" charset="0"/>
                        <a:ea typeface="Cambria Math" panose="02040503050406030204" pitchFamily="18" charset="0"/>
                      </a:rPr>
                      <m:t>𝑋</m:t>
                    </m:r>
                    <m:r>
                      <a:rPr lang="en-US" altLang="zh-CN" sz="900" i="1">
                        <a:latin typeface="Cambria Math" panose="02040503050406030204" pitchFamily="18" charset="0"/>
                        <a:ea typeface="Cambria Math" panose="02040503050406030204" pitchFamily="18" charset="0"/>
                      </a:rPr>
                      <m:t>~</m:t>
                    </m:r>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𝑑𝑎𝑡𝑎</m:t>
                        </m:r>
                      </m:sub>
                    </m:sSub>
                  </m:oMath>
                </a14:m>
                <a:endParaRPr lang="en-US" altLang="zh-CN" sz="900" i="1" dirty="0">
                  <a:latin typeface="Cambria Math" panose="02040503050406030204" pitchFamily="18" charset="0"/>
                  <a:ea typeface="Cambria Math" panose="02040503050406030204" pitchFamily="18" charset="0"/>
                </a:endParaRPr>
              </a:p>
              <a:p>
                <a:pPr marL="171450" indent="-171450">
                  <a:spcBef>
                    <a:spcPts val="500"/>
                  </a:spcBef>
                  <a:buClr>
                    <a:srgbClr val="C00000"/>
                  </a:buClr>
                  <a:buFont typeface="Wingdings" panose="05000000000000000000" pitchFamily="2" charset="2"/>
                  <a:buChar char="Ø"/>
                  <a:defRPr/>
                </a:pPr>
                <a:r>
                  <a:rPr lang="zh-CN" altLang="en-US" sz="1050" dirty="0">
                    <a:latin typeface="华文楷体" panose="02010600040101010101" pitchFamily="2" charset="-122"/>
                    <a:ea typeface="华文楷体" panose="02010600040101010101" pitchFamily="2" charset="-122"/>
                  </a:rPr>
                  <a:t>生成</a:t>
                </a:r>
                <a:r>
                  <a:rPr lang="zh-CN" altLang="en-US" sz="1050" dirty="0" smtClean="0">
                    <a:latin typeface="华文楷体" panose="02010600040101010101" pitchFamily="2" charset="-122"/>
                    <a:ea typeface="华文楷体" panose="02010600040101010101" pitchFamily="2" charset="-122"/>
                  </a:rPr>
                  <a:t>模型：</a:t>
                </a:r>
                <a14:m>
                  <m:oMath xmlns:m="http://schemas.openxmlformats.org/officeDocument/2006/math">
                    <m:r>
                      <a:rPr lang="en-US" altLang="zh-CN" sz="900" i="1">
                        <a:latin typeface="Cambria Math" panose="02040503050406030204" pitchFamily="18" charset="0"/>
                        <a:ea typeface="Cambria Math" panose="02040503050406030204" pitchFamily="18" charset="0"/>
                      </a:rPr>
                      <m:t>𝑋</m:t>
                    </m:r>
                    <m:r>
                      <a:rPr lang="en-US" altLang="zh-CN" sz="900" i="1">
                        <a:latin typeface="Cambria Math" panose="02040503050406030204" pitchFamily="18" charset="0"/>
                        <a:ea typeface="Cambria Math" panose="02040503050406030204" pitchFamily="18" charset="0"/>
                      </a:rPr>
                      <m:t>~</m:t>
                    </m:r>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𝑚𝑜𝑑𝑒𝑙</m:t>
                        </m:r>
                      </m:sub>
                    </m:sSub>
                  </m:oMath>
                </a14:m>
                <a:endParaRPr lang="en-US" altLang="zh-CN" sz="900" i="1" dirty="0">
                  <a:latin typeface="Cambria Math" panose="02040503050406030204" pitchFamily="18" charset="0"/>
                  <a:ea typeface="Cambria Math" panose="02040503050406030204" pitchFamily="18" charset="0"/>
                </a:endParaRPr>
              </a:p>
              <a:p>
                <a:pPr marL="171450" indent="-171450">
                  <a:spcBef>
                    <a:spcPts val="500"/>
                  </a:spcBef>
                  <a:buClr>
                    <a:srgbClr val="C00000"/>
                  </a:buClr>
                  <a:buFont typeface="Wingdings" panose="05000000000000000000" pitchFamily="2" charset="2"/>
                  <a:buChar char="Ø"/>
                  <a:defRPr/>
                </a:pPr>
                <a:r>
                  <a:rPr lang="zh-CN" altLang="en-US" sz="1050" dirty="0">
                    <a:latin typeface="华文楷体" panose="02010600040101010101" pitchFamily="2" charset="-122"/>
                    <a:ea typeface="华文楷体" panose="02010600040101010101" pitchFamily="2" charset="-122"/>
                  </a:rPr>
                  <a:t>从</a:t>
                </a:r>
                <a14:m>
                  <m:oMath xmlns:m="http://schemas.openxmlformats.org/officeDocument/2006/math">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𝑚𝑜𝑑𝑒𝑙</m:t>
                        </m:r>
                      </m:sub>
                    </m:sSub>
                  </m:oMath>
                </a14:m>
                <a:r>
                  <a:rPr lang="zh-CN" altLang="en-US" sz="1050" dirty="0" smtClean="0">
                    <a:latin typeface="华文楷体" panose="02010600040101010101" pitchFamily="2" charset="-122"/>
                    <a:ea typeface="华文楷体" panose="02010600040101010101" pitchFamily="2" charset="-122"/>
                  </a:rPr>
                  <a:t>抽取的样本能够</a:t>
                </a:r>
                <a:r>
                  <a:rPr lang="zh-CN" altLang="en-US" sz="1050" dirty="0">
                    <a:latin typeface="华文楷体" panose="02010600040101010101" pitchFamily="2" charset="-122"/>
                    <a:ea typeface="华文楷体" panose="02010600040101010101" pitchFamily="2" charset="-122"/>
                  </a:rPr>
                  <a:t>反映</a:t>
                </a:r>
                <a14:m>
                  <m:oMath xmlns:m="http://schemas.openxmlformats.org/officeDocument/2006/math">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𝑑𝑎𝑡𝑎</m:t>
                        </m:r>
                      </m:sub>
                    </m:sSub>
                  </m:oMath>
                </a14:m>
                <a:r>
                  <a:rPr lang="zh-CN" altLang="en-US" sz="1050" dirty="0">
                    <a:latin typeface="华文楷体" panose="02010600040101010101" pitchFamily="2" charset="-122"/>
                    <a:ea typeface="华文楷体" panose="02010600040101010101" pitchFamily="2" charset="-122"/>
                  </a:rPr>
                  <a:t>数据结构</a:t>
                </a:r>
                <a:endParaRPr lang="en-US" altLang="zh-CN" sz="1050" dirty="0">
                  <a:latin typeface="华文楷体" panose="02010600040101010101" pitchFamily="2" charset="-122"/>
                  <a:ea typeface="华文楷体" panose="02010600040101010101" pitchFamily="2" charset="-122"/>
                </a:endParaRPr>
              </a:p>
              <a:p>
                <a:pPr marL="171450" indent="-171450">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从</a:t>
                </a:r>
                <a14:m>
                  <m:oMath xmlns:m="http://schemas.openxmlformats.org/officeDocument/2006/math">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𝑑𝑎𝑡𝑎</m:t>
                        </m:r>
                      </m:sub>
                    </m:sSub>
                  </m:oMath>
                </a14:m>
                <a:r>
                  <a:rPr lang="zh-CN" altLang="en-US" sz="1050" dirty="0" smtClean="0">
                    <a:latin typeface="华文楷体" panose="02010600040101010101" pitchFamily="2" charset="-122"/>
                    <a:ea typeface="华文楷体" panose="02010600040101010101" pitchFamily="2" charset="-122"/>
                  </a:rPr>
                  <a:t>抽取的样本在</a:t>
                </a:r>
                <a14:m>
                  <m:oMath xmlns:m="http://schemas.openxmlformats.org/officeDocument/2006/math">
                    <m:sSub>
                      <m:sSubPr>
                        <m:ctrlPr>
                          <a:rPr lang="en-US" altLang="zh-CN" sz="900" i="1">
                            <a:latin typeface="Cambria Math" panose="02040503050406030204" pitchFamily="18" charset="0"/>
                            <a:ea typeface="Cambria Math" panose="02040503050406030204" pitchFamily="18" charset="0"/>
                          </a:rPr>
                        </m:ctrlPr>
                      </m:sSubPr>
                      <m:e>
                        <m:r>
                          <a:rPr lang="en-US" altLang="zh-CN" sz="900" i="1">
                            <a:latin typeface="Cambria Math" panose="02040503050406030204" pitchFamily="18" charset="0"/>
                            <a:ea typeface="Cambria Math" panose="02040503050406030204" pitchFamily="18" charset="0"/>
                          </a:rPr>
                          <m:t>𝑃</m:t>
                        </m:r>
                      </m:e>
                      <m:sub>
                        <m:r>
                          <a:rPr lang="en-US" altLang="zh-CN" sz="900" i="1">
                            <a:latin typeface="Cambria Math" panose="02040503050406030204" pitchFamily="18" charset="0"/>
                            <a:ea typeface="Cambria Math" panose="02040503050406030204" pitchFamily="18" charset="0"/>
                          </a:rPr>
                          <m:t>𝑚𝑜𝑑𝑒𝑙</m:t>
                        </m:r>
                      </m:sub>
                    </m:sSub>
                  </m:oMath>
                </a14:m>
                <a:r>
                  <a:rPr lang="zh-CN" altLang="en-US" sz="1050" dirty="0" smtClean="0">
                    <a:latin typeface="华文楷体" panose="02010600040101010101" pitchFamily="2" charset="-122"/>
                    <a:ea typeface="华文楷体" panose="02010600040101010101" pitchFamily="2" charset="-122"/>
                  </a:rPr>
                  <a:t>下具有较高的似然性</a:t>
                </a:r>
                <a:endParaRPr lang="en-US" altLang="zh-CN" sz="1050" dirty="0">
                  <a:latin typeface="华文楷体" panose="02010600040101010101" pitchFamily="2" charset="-122"/>
                  <a:ea typeface="华文楷体" panose="02010600040101010101" pitchFamily="2" charset="-122"/>
                </a:endParaRPr>
              </a:p>
            </p:txBody>
          </p:sp>
        </mc:Choice>
        <mc:Fallback xmlns="">
          <p:sp>
            <p:nvSpPr>
              <p:cNvPr id="133" name="矩形 132"/>
              <p:cNvSpPr>
                <a:spLocks noRot="1" noChangeAspect="1" noMove="1" noResize="1" noEditPoints="1" noAdjustHandles="1" noChangeArrowheads="1" noChangeShapeType="1" noTextEdit="1"/>
              </p:cNvSpPr>
              <p:nvPr/>
            </p:nvSpPr>
            <p:spPr>
              <a:xfrm>
                <a:off x="6631726" y="2619474"/>
                <a:ext cx="2305050" cy="1254189"/>
              </a:xfrm>
              <a:prstGeom prst="rect">
                <a:avLst/>
              </a:prstGeom>
              <a:blipFill rotWithShape="0">
                <a:blip r:embed="rId3"/>
                <a:stretch>
                  <a:fillRect b="-2439"/>
                </a:stretch>
              </a:blipFill>
            </p:spPr>
            <p:txBody>
              <a:bodyPr/>
              <a:lstStyle/>
              <a:p>
                <a:r>
                  <a:rPr lang="zh-CN" altLang="en-US">
                    <a:noFill/>
                  </a:rPr>
                  <a:t> </a:t>
                </a:r>
              </a:p>
            </p:txBody>
          </p:sp>
        </mc:Fallback>
      </mc:AlternateContent>
      <p:graphicFrame>
        <p:nvGraphicFramePr>
          <p:cNvPr id="136" name="对象 135"/>
          <p:cNvGraphicFramePr>
            <a:graphicFrameLocks noChangeAspect="1"/>
          </p:cNvGraphicFramePr>
          <p:nvPr>
            <p:extLst>
              <p:ext uri="{D42A27DB-BD31-4B8C-83A1-F6EECF244321}">
                <p14:modId xmlns:p14="http://schemas.microsoft.com/office/powerpoint/2010/main" val="173413771"/>
              </p:ext>
            </p:extLst>
          </p:nvPr>
        </p:nvGraphicFramePr>
        <p:xfrm>
          <a:off x="120647" y="1353938"/>
          <a:ext cx="6149975" cy="3170554"/>
        </p:xfrm>
        <a:graphic>
          <a:graphicData uri="http://schemas.openxmlformats.org/presentationml/2006/ole">
            <mc:AlternateContent xmlns:mc="http://schemas.openxmlformats.org/markup-compatibility/2006">
              <mc:Choice xmlns:v="urn:schemas-microsoft-com:vml" Requires="v">
                <p:oleObj spid="_x0000_s36908" name="Visio" r:id="rId4" imgW="5210054" imgH="2685960" progId="Visio.Drawing.15">
                  <p:embed/>
                </p:oleObj>
              </mc:Choice>
              <mc:Fallback>
                <p:oleObj name="Visio" r:id="rId4" imgW="5210054" imgH="2685960" progId="Visio.Drawing.15">
                  <p:embed/>
                  <p:pic>
                    <p:nvPicPr>
                      <p:cNvPr id="0" name=""/>
                      <p:cNvPicPr/>
                      <p:nvPr/>
                    </p:nvPicPr>
                    <p:blipFill>
                      <a:blip r:embed="rId5"/>
                      <a:stretch>
                        <a:fillRect/>
                      </a:stretch>
                    </p:blipFill>
                    <p:spPr>
                      <a:xfrm>
                        <a:off x="120647" y="1353938"/>
                        <a:ext cx="6149975" cy="3170554"/>
                      </a:xfrm>
                      <a:prstGeom prst="rect">
                        <a:avLst/>
                      </a:prstGeom>
                    </p:spPr>
                  </p:pic>
                </p:oleObj>
              </mc:Fallback>
            </mc:AlternateContent>
          </a:graphicData>
        </a:graphic>
      </p:graphicFrame>
      <p:sp>
        <p:nvSpPr>
          <p:cNvPr id="9" name="任意多边形 8"/>
          <p:cNvSpPr/>
          <p:nvPr/>
        </p:nvSpPr>
        <p:spPr>
          <a:xfrm>
            <a:off x="1211580" y="1356360"/>
            <a:ext cx="2720340" cy="1203960"/>
          </a:xfrm>
          <a:custGeom>
            <a:avLst/>
            <a:gdLst>
              <a:gd name="connsiteX0" fmla="*/ 2697480 w 2720340"/>
              <a:gd name="connsiteY0" fmla="*/ 601980 h 1203960"/>
              <a:gd name="connsiteX1" fmla="*/ 2720340 w 2720340"/>
              <a:gd name="connsiteY1" fmla="*/ 0 h 1203960"/>
              <a:gd name="connsiteX2" fmla="*/ 0 w 2720340"/>
              <a:gd name="connsiteY2" fmla="*/ 0 h 1203960"/>
              <a:gd name="connsiteX3" fmla="*/ 0 w 2720340"/>
              <a:gd name="connsiteY3" fmla="*/ 1203960 h 1203960"/>
              <a:gd name="connsiteX4" fmla="*/ 1287780 w 2720340"/>
              <a:gd name="connsiteY4" fmla="*/ 1203960 h 1203960"/>
              <a:gd name="connsiteX5" fmla="*/ 1287780 w 2720340"/>
              <a:gd name="connsiteY5" fmla="*/ 601980 h 1203960"/>
              <a:gd name="connsiteX6" fmla="*/ 2697480 w 2720340"/>
              <a:gd name="connsiteY6" fmla="*/ 601980 h 12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0340" h="1203960">
                <a:moveTo>
                  <a:pt x="2697480" y="601980"/>
                </a:moveTo>
                <a:lnTo>
                  <a:pt x="2720340" y="0"/>
                </a:lnTo>
                <a:lnTo>
                  <a:pt x="0" y="0"/>
                </a:lnTo>
                <a:lnTo>
                  <a:pt x="0" y="1203960"/>
                </a:lnTo>
                <a:lnTo>
                  <a:pt x="1287780" y="1203960"/>
                </a:lnTo>
                <a:lnTo>
                  <a:pt x="1287780" y="601980"/>
                </a:lnTo>
                <a:lnTo>
                  <a:pt x="2697480" y="601980"/>
                </a:lnTo>
                <a:close/>
              </a:path>
            </a:pathLst>
          </a:cu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250350" y="1095879"/>
            <a:ext cx="1136990" cy="246221"/>
          </a:xfrm>
          <a:prstGeom prst="rect">
            <a:avLst/>
          </a:prstGeom>
          <a:noFill/>
        </p:spPr>
        <p:txBody>
          <a:bodyPr wrap="square" rtlCol="0">
            <a:spAutoFit/>
          </a:bodyPr>
          <a:lstStyle/>
          <a:p>
            <a:r>
              <a:rPr lang="zh-CN" altLang="en-US" sz="1000" b="1" dirty="0" smtClean="0">
                <a:solidFill>
                  <a:srgbClr val="FF0000"/>
                </a:solidFill>
                <a:latin typeface="华文楷体" panose="02010600040101010101" pitchFamily="2" charset="-122"/>
                <a:ea typeface="华文楷体" panose="02010600040101010101" pitchFamily="2" charset="-122"/>
              </a:rPr>
              <a:t>离散数据的生成</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16" name="直接箭头连接符 15"/>
          <p:cNvCxnSpPr>
            <a:stCxn id="15" idx="2"/>
          </p:cNvCxnSpPr>
          <p:nvPr/>
        </p:nvCxnSpPr>
        <p:spPr>
          <a:xfrm flipH="1">
            <a:off x="3931921" y="1342100"/>
            <a:ext cx="886924" cy="2962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20647" y="2619474"/>
            <a:ext cx="2348233" cy="119052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2435245" y="4413219"/>
            <a:ext cx="956480" cy="246221"/>
          </a:xfrm>
          <a:prstGeom prst="rect">
            <a:avLst/>
          </a:prstGeom>
          <a:noFill/>
        </p:spPr>
        <p:txBody>
          <a:bodyPr wrap="square" rtlCol="0">
            <a:spAutoFit/>
          </a:bodyPr>
          <a:lstStyle/>
          <a:p>
            <a:r>
              <a:rPr lang="zh-CN" altLang="en-US" sz="1000" b="1" dirty="0" smtClean="0">
                <a:solidFill>
                  <a:srgbClr val="FF0000"/>
                </a:solidFill>
                <a:latin typeface="华文楷体" panose="02010600040101010101" pitchFamily="2" charset="-122"/>
                <a:ea typeface="华文楷体" panose="02010600040101010101" pitchFamily="2" charset="-122"/>
              </a:rPr>
              <a:t>图像文本转换</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23" name="直接箭头连接符 22"/>
          <p:cNvCxnSpPr>
            <a:stCxn id="22" idx="0"/>
          </p:cNvCxnSpPr>
          <p:nvPr/>
        </p:nvCxnSpPr>
        <p:spPr>
          <a:xfrm flipH="1" flipV="1">
            <a:off x="2324567" y="3820408"/>
            <a:ext cx="588918" cy="5928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2689860" y="2674620"/>
            <a:ext cx="3558540" cy="1181100"/>
          </a:xfrm>
          <a:custGeom>
            <a:avLst/>
            <a:gdLst>
              <a:gd name="connsiteX0" fmla="*/ 0 w 3558540"/>
              <a:gd name="connsiteY0" fmla="*/ 563880 h 1181100"/>
              <a:gd name="connsiteX1" fmla="*/ 7620 w 3558540"/>
              <a:gd name="connsiteY1" fmla="*/ 7620 h 1181100"/>
              <a:gd name="connsiteX2" fmla="*/ 3550920 w 3558540"/>
              <a:gd name="connsiteY2" fmla="*/ 0 h 1181100"/>
              <a:gd name="connsiteX3" fmla="*/ 3558540 w 3558540"/>
              <a:gd name="connsiteY3" fmla="*/ 1181100 h 1181100"/>
              <a:gd name="connsiteX4" fmla="*/ 1234440 w 3558540"/>
              <a:gd name="connsiteY4" fmla="*/ 1181100 h 1181100"/>
              <a:gd name="connsiteX5" fmla="*/ 1242060 w 3558540"/>
              <a:gd name="connsiteY5" fmla="*/ 571500 h 1181100"/>
              <a:gd name="connsiteX6" fmla="*/ 0 w 3558540"/>
              <a:gd name="connsiteY6" fmla="*/ 56388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8540" h="1181100">
                <a:moveTo>
                  <a:pt x="0" y="563880"/>
                </a:moveTo>
                <a:lnTo>
                  <a:pt x="7620" y="7620"/>
                </a:lnTo>
                <a:lnTo>
                  <a:pt x="3550920" y="0"/>
                </a:lnTo>
                <a:lnTo>
                  <a:pt x="3558540" y="1181100"/>
                </a:lnTo>
                <a:lnTo>
                  <a:pt x="1234440" y="1181100"/>
                </a:lnTo>
                <a:lnTo>
                  <a:pt x="1242060" y="571500"/>
                </a:lnTo>
                <a:lnTo>
                  <a:pt x="0" y="563880"/>
                </a:lnTo>
                <a:close/>
              </a:path>
            </a:pathLst>
          </a:cu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909140" y="4354198"/>
            <a:ext cx="1444160" cy="246221"/>
          </a:xfrm>
          <a:prstGeom prst="rect">
            <a:avLst/>
          </a:prstGeom>
          <a:noFill/>
        </p:spPr>
        <p:txBody>
          <a:bodyPr wrap="square" rtlCol="0">
            <a:spAutoFit/>
          </a:bodyPr>
          <a:lstStyle/>
          <a:p>
            <a:r>
              <a:rPr lang="zh-CN" altLang="en-US" sz="1000" b="1" dirty="0" smtClean="0">
                <a:solidFill>
                  <a:srgbClr val="FF0000"/>
                </a:solidFill>
                <a:latin typeface="华文楷体" panose="02010600040101010101" pitchFamily="2" charset="-122"/>
                <a:ea typeface="华文楷体" panose="02010600040101010101" pitchFamily="2" charset="-122"/>
              </a:rPr>
              <a:t>不同领域知识的迁移</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31" name="直接箭头连接符 30"/>
          <p:cNvCxnSpPr>
            <a:stCxn id="30" idx="0"/>
          </p:cNvCxnSpPr>
          <p:nvPr/>
        </p:nvCxnSpPr>
        <p:spPr>
          <a:xfrm flipH="1" flipV="1">
            <a:off x="5829300" y="3855720"/>
            <a:ext cx="801920" cy="49847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9" idx="2"/>
          </p:cNvCxnSpPr>
          <p:nvPr/>
        </p:nvCxnSpPr>
        <p:spPr>
          <a:xfrm flipH="1">
            <a:off x="5248043" y="1695809"/>
            <a:ext cx="235244" cy="2400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5137274" y="1449588"/>
            <a:ext cx="692026" cy="246221"/>
          </a:xfrm>
          <a:prstGeom prst="rect">
            <a:avLst/>
          </a:prstGeom>
          <a:noFill/>
        </p:spPr>
        <p:txBody>
          <a:bodyPr wrap="square" rtlCol="0">
            <a:spAutoFit/>
          </a:bodyPr>
          <a:lstStyle/>
          <a:p>
            <a:r>
              <a:rPr lang="zh-CN" altLang="en-US" sz="1000" b="1" dirty="0" smtClean="0">
                <a:solidFill>
                  <a:srgbClr val="FF0000"/>
                </a:solidFill>
                <a:latin typeface="华文楷体" panose="02010600040101010101" pitchFamily="2" charset="-122"/>
                <a:ea typeface="华文楷体" panose="02010600040101010101" pitchFamily="2" charset="-122"/>
              </a:rPr>
              <a:t>图像生成</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812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randombar(horizontal)">
                                      <p:cBhvr>
                                        <p:cTn id="7" dur="500"/>
                                        <p:tgtEl>
                                          <p:spTgt spid="37"/>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randombar(horizont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randombar(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500"/>
                            </p:stCondLst>
                            <p:childTnLst>
                              <p:par>
                                <p:cTn id="29" presetID="14" presetClass="entr" presetSubtype="1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randombar(horizontal)">
                                      <p:cBhvr>
                                        <p:cTn id="31" dur="500"/>
                                        <p:tgtEl>
                                          <p:spTgt spid="23"/>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randombar(horizontal)">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
                            </p:stCondLst>
                            <p:childTnLst>
                              <p:par>
                                <p:cTn id="41" presetID="14" presetClass="entr" presetSubtype="1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randombar(horizontal)">
                                      <p:cBhvr>
                                        <p:cTn id="43" dur="500"/>
                                        <p:tgtEl>
                                          <p:spTgt spid="3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randombar(horizontal)">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P spid="14" grpId="0" animBg="1"/>
      <p:bldP spid="22" grpId="0"/>
      <p:bldP spid="21" grpId="0" animBg="1"/>
      <p:bldP spid="30"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0" y="827065"/>
            <a:ext cx="9140825" cy="58738"/>
            <a:chOff x="0" y="942975"/>
            <a:chExt cx="9140825" cy="58403"/>
          </a:xfrm>
        </p:grpSpPr>
        <p:cxnSp>
          <p:nvCxnSpPr>
            <p:cNvPr id="3" name="直接连接符 2"/>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5" name="矩形 4"/>
          <p:cNvSpPr/>
          <p:nvPr/>
        </p:nvSpPr>
        <p:spPr>
          <a:xfrm>
            <a:off x="0" y="533378"/>
            <a:ext cx="3368230"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生成对抗网络</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a:t>
            </a:r>
            <a:r>
              <a:rPr lang="en-US" altLang="zh-CN" sz="1050" b="1" dirty="0" smtClean="0">
                <a:solidFill>
                  <a:srgbClr val="BF1313"/>
                </a:solidFill>
                <a:latin typeface="华文楷体" panose="02010600040101010101" pitchFamily="2" charset="-122"/>
                <a:ea typeface="华文楷体" panose="02010600040101010101" pitchFamily="2" charset="-122"/>
              </a:rPr>
              <a:t>Generative adversarial networks</a:t>
            </a:r>
            <a:r>
              <a:rPr lang="zh-CN" altLang="en-US" sz="1050" b="1" dirty="0" smtClean="0">
                <a:solidFill>
                  <a:srgbClr val="BF1313"/>
                </a:solidFill>
                <a:latin typeface="华文楷体" panose="02010600040101010101" pitchFamily="2" charset="-122"/>
                <a:ea typeface="华文楷体" panose="02010600040101010101" pitchFamily="2" charset="-122"/>
              </a:rPr>
              <a:t>）</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sp>
        <p:nvSpPr>
          <p:cNvPr id="119" name="矩形 118"/>
          <p:cNvSpPr/>
          <p:nvPr/>
        </p:nvSpPr>
        <p:spPr>
          <a:xfrm>
            <a:off x="0" y="962719"/>
            <a:ext cx="3330575"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n"/>
              <a:defRPr/>
            </a:pPr>
            <a:r>
              <a:rPr lang="zh-CN" altLang="en-US" sz="1050" b="1" dirty="0" smtClean="0">
                <a:solidFill>
                  <a:srgbClr val="BF1313"/>
                </a:solidFill>
                <a:latin typeface="华文楷体" panose="02010600040101010101" pitchFamily="2" charset="-122"/>
                <a:ea typeface="华文楷体" panose="02010600040101010101" pitchFamily="2" charset="-122"/>
              </a:rPr>
              <a:t>基于</a:t>
            </a:r>
            <a:r>
              <a:rPr lang="en-US" altLang="zh-CN" sz="1050" b="1" dirty="0" smtClean="0">
                <a:solidFill>
                  <a:srgbClr val="BF1313"/>
                </a:solidFill>
                <a:latin typeface="华文楷体" panose="02010600040101010101" pitchFamily="2" charset="-122"/>
                <a:ea typeface="华文楷体" panose="02010600040101010101" pitchFamily="2" charset="-122"/>
              </a:rPr>
              <a:t>GAN</a:t>
            </a:r>
            <a:r>
              <a:rPr lang="zh-CN" altLang="en-US" sz="1050" b="1" dirty="0" smtClean="0">
                <a:solidFill>
                  <a:srgbClr val="BF1313"/>
                </a:solidFill>
                <a:latin typeface="华文楷体" panose="02010600040101010101" pitchFamily="2" charset="-122"/>
                <a:ea typeface="华文楷体" panose="02010600040101010101" pitchFamily="2" charset="-122"/>
              </a:rPr>
              <a:t>的模型基本原理</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123" name="矩形 122"/>
          <p:cNvSpPr/>
          <p:nvPr/>
        </p:nvSpPr>
        <p:spPr>
          <a:xfrm>
            <a:off x="106451" y="1206923"/>
            <a:ext cx="4007034"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zh-CN" altLang="en-US" sz="1050" dirty="0" smtClean="0">
                <a:latin typeface="华文楷体" panose="02010600040101010101" pitchFamily="2" charset="-122"/>
                <a:ea typeface="华文楷体" panose="02010600040101010101" pitchFamily="2" charset="-122"/>
              </a:rPr>
              <a:t>原始</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的基本原理</a:t>
            </a:r>
            <a:endParaRPr lang="en-US" altLang="zh-CN" sz="1050" dirty="0">
              <a:latin typeface="华文楷体" panose="02010600040101010101" pitchFamily="2" charset="-122"/>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719738004"/>
              </p:ext>
            </p:extLst>
          </p:nvPr>
        </p:nvGraphicFramePr>
        <p:xfrm>
          <a:off x="431800" y="2325688"/>
          <a:ext cx="3987800" cy="279400"/>
        </p:xfrm>
        <a:graphic>
          <a:graphicData uri="http://schemas.openxmlformats.org/presentationml/2006/ole">
            <mc:AlternateContent xmlns:mc="http://schemas.openxmlformats.org/markup-compatibility/2006">
              <mc:Choice xmlns:v="urn:schemas-microsoft-com:vml" Requires="v">
                <p:oleObj spid="_x0000_s38107" name="Equation" r:id="rId3" imgW="3987720" imgH="279360" progId="Equation.DSMT4">
                  <p:embed/>
                </p:oleObj>
              </mc:Choice>
              <mc:Fallback>
                <p:oleObj name="Equation" r:id="rId3" imgW="3987720" imgH="279360" progId="Equation.DSMT4">
                  <p:embed/>
                  <p:pic>
                    <p:nvPicPr>
                      <p:cNvPr id="0" name=""/>
                      <p:cNvPicPr/>
                      <p:nvPr/>
                    </p:nvPicPr>
                    <p:blipFill>
                      <a:blip r:embed="rId4"/>
                      <a:stretch>
                        <a:fillRect/>
                      </a:stretch>
                    </p:blipFill>
                    <p:spPr>
                      <a:xfrm>
                        <a:off x="431800" y="2325688"/>
                        <a:ext cx="3987800" cy="279400"/>
                      </a:xfrm>
                      <a:prstGeom prst="rect">
                        <a:avLst/>
                      </a:prstGeom>
                    </p:spPr>
                  </p:pic>
                </p:oleObj>
              </mc:Fallback>
            </mc:AlternateContent>
          </a:graphicData>
        </a:graphic>
      </p:graphicFrame>
      <p:sp>
        <p:nvSpPr>
          <p:cNvPr id="20" name="矩形 19"/>
          <p:cNvSpPr/>
          <p:nvPr/>
        </p:nvSpPr>
        <p:spPr>
          <a:xfrm>
            <a:off x="4715697" y="984801"/>
            <a:ext cx="4007034"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en-US" altLang="zh-CN" sz="1050" dirty="0" smtClean="0">
                <a:latin typeface="华文楷体" panose="02010600040101010101" pitchFamily="2" charset="-122"/>
                <a:ea typeface="华文楷体" panose="02010600040101010101" pitchFamily="2" charset="-122"/>
              </a:rPr>
              <a:t>AAE</a:t>
            </a:r>
            <a:r>
              <a:rPr lang="zh-CN" altLang="en-US" sz="1050" dirty="0" smtClean="0">
                <a:latin typeface="华文楷体" panose="02010600040101010101" pitchFamily="2" charset="-122"/>
                <a:ea typeface="华文楷体" panose="02010600040101010101" pitchFamily="2" charset="-122"/>
              </a:rPr>
              <a:t>的基本原理</a:t>
            </a:r>
            <a:endParaRPr lang="en-US" altLang="zh-CN" sz="1050" dirty="0">
              <a:latin typeface="华文楷体" panose="02010600040101010101" pitchFamily="2" charset="-122"/>
              <a:ea typeface="华文楷体" panose="02010600040101010101" pitchFamily="2" charset="-122"/>
            </a:endParaRPr>
          </a:p>
        </p:txBody>
      </p:sp>
      <p:graphicFrame>
        <p:nvGraphicFramePr>
          <p:cNvPr id="15" name="对象 14"/>
          <p:cNvGraphicFramePr>
            <a:graphicFrameLocks noChangeAspect="1"/>
          </p:cNvGraphicFramePr>
          <p:nvPr>
            <p:extLst>
              <p:ext uri="{D42A27DB-BD31-4B8C-83A1-F6EECF244321}">
                <p14:modId xmlns:p14="http://schemas.microsoft.com/office/powerpoint/2010/main" val="201273147"/>
              </p:ext>
            </p:extLst>
          </p:nvPr>
        </p:nvGraphicFramePr>
        <p:xfrm>
          <a:off x="4938713" y="1866900"/>
          <a:ext cx="3835400" cy="254000"/>
        </p:xfrm>
        <a:graphic>
          <a:graphicData uri="http://schemas.openxmlformats.org/presentationml/2006/ole">
            <mc:AlternateContent xmlns:mc="http://schemas.openxmlformats.org/markup-compatibility/2006">
              <mc:Choice xmlns:v="urn:schemas-microsoft-com:vml" Requires="v">
                <p:oleObj spid="_x0000_s38108" name="Equation" r:id="rId5" imgW="3835080" imgH="253800" progId="Equation.DSMT4">
                  <p:embed/>
                </p:oleObj>
              </mc:Choice>
              <mc:Fallback>
                <p:oleObj name="Equation" r:id="rId5" imgW="3835080" imgH="253800" progId="Equation.DSMT4">
                  <p:embed/>
                  <p:pic>
                    <p:nvPicPr>
                      <p:cNvPr id="0" name=""/>
                      <p:cNvPicPr/>
                      <p:nvPr/>
                    </p:nvPicPr>
                    <p:blipFill>
                      <a:blip r:embed="rId6"/>
                      <a:stretch>
                        <a:fillRect/>
                      </a:stretch>
                    </p:blipFill>
                    <p:spPr>
                      <a:xfrm>
                        <a:off x="4938713" y="1866900"/>
                        <a:ext cx="3835400" cy="254000"/>
                      </a:xfrm>
                      <a:prstGeom prst="rect">
                        <a:avLst/>
                      </a:prstGeom>
                    </p:spPr>
                  </p:pic>
                </p:oleObj>
              </mc:Fallback>
            </mc:AlternateContent>
          </a:graphicData>
        </a:graphic>
      </p:graphicFrame>
      <p:cxnSp>
        <p:nvCxnSpPr>
          <p:cNvPr id="22" name="直接连接符 21"/>
          <p:cNvCxnSpPr/>
          <p:nvPr/>
        </p:nvCxnSpPr>
        <p:spPr>
          <a:xfrm>
            <a:off x="4722047" y="827065"/>
            <a:ext cx="0" cy="4316435"/>
          </a:xfrm>
          <a:prstGeom prst="line">
            <a:avLst/>
          </a:prstGeom>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99580" y="1472945"/>
            <a:ext cx="3642170" cy="643766"/>
          </a:xfrm>
          <a:prstGeom prst="rect">
            <a:avLst/>
          </a:prstGeom>
        </p:spPr>
        <p:txBody>
          <a:bodyPr wrap="square">
            <a:spAutoFit/>
          </a:bodyPr>
          <a:lstStyle/>
          <a:p>
            <a:pPr marL="171450" indent="-171450">
              <a:lnSpc>
                <a:spcPts val="1100"/>
              </a:lnSpc>
              <a:spcBef>
                <a:spcPts val="500"/>
              </a:spcBef>
              <a:buClr>
                <a:srgbClr val="C00000"/>
              </a:buClr>
              <a:buFont typeface="Wingdings" panose="05000000000000000000" pitchFamily="2" charset="2"/>
              <a:buChar char="Ø"/>
              <a:defRPr/>
            </a:pPr>
            <a:r>
              <a:rPr lang="zh-CN" altLang="en-US" sz="1050" dirty="0">
                <a:latin typeface="华文楷体" panose="02010600040101010101" pitchFamily="2" charset="-122"/>
                <a:ea typeface="华文楷体" panose="02010600040101010101" pitchFamily="2" charset="-122"/>
              </a:rPr>
              <a:t>最大最小</a:t>
            </a:r>
            <a:r>
              <a:rPr lang="zh-CN" altLang="en-US" sz="1050" dirty="0" smtClean="0">
                <a:latin typeface="华文楷体" panose="02010600040101010101" pitchFamily="2" charset="-122"/>
                <a:ea typeface="华文楷体" panose="02010600040101010101" pitchFamily="2" charset="-122"/>
              </a:rPr>
              <a:t>游戏：判别模型</a:t>
            </a:r>
            <a:r>
              <a:rPr lang="en-US" altLang="zh-CN" sz="1050" dirty="0" smtClean="0">
                <a:latin typeface="华文楷体" panose="02010600040101010101" pitchFamily="2" charset="-122"/>
                <a:ea typeface="华文楷体" panose="02010600040101010101" pitchFamily="2" charset="-122"/>
              </a:rPr>
              <a:t>D</a:t>
            </a:r>
            <a:r>
              <a:rPr lang="zh-CN" altLang="en-US" sz="1050" dirty="0" smtClean="0">
                <a:latin typeface="华文楷体" panose="02010600040101010101" pitchFamily="2" charset="-122"/>
                <a:ea typeface="华文楷体" panose="02010600040101010101" pitchFamily="2" charset="-122"/>
              </a:rPr>
              <a:t>与生成模型</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组成</a:t>
            </a:r>
            <a:endParaRPr lang="en-US" altLang="zh-CN" sz="1050" dirty="0" smtClean="0">
              <a:latin typeface="华文楷体" panose="02010600040101010101" pitchFamily="2" charset="-122"/>
              <a:ea typeface="华文楷体" panose="02010600040101010101" pitchFamily="2" charset="-122"/>
            </a:endParaRPr>
          </a:p>
          <a:p>
            <a:pPr marL="171450" indent="-171450">
              <a:lnSpc>
                <a:spcPts val="1100"/>
              </a:lnSpc>
              <a:spcBef>
                <a:spcPts val="5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：尽可能增大</a:t>
            </a:r>
            <a:r>
              <a:rPr lang="en-US" altLang="zh-CN" sz="1050" dirty="0" smtClean="0">
                <a:latin typeface="华文楷体" panose="02010600040101010101" pitchFamily="2" charset="-122"/>
                <a:ea typeface="华文楷体" panose="02010600040101010101" pitchFamily="2" charset="-122"/>
              </a:rPr>
              <a:t>D</a:t>
            </a:r>
            <a:r>
              <a:rPr lang="zh-CN" altLang="en-US" sz="1050" dirty="0" smtClean="0">
                <a:latin typeface="华文楷体" panose="02010600040101010101" pitchFamily="2" charset="-122"/>
                <a:ea typeface="华文楷体" panose="02010600040101010101" pitchFamily="2" charset="-122"/>
              </a:rPr>
              <a:t>判断错误的概率</a:t>
            </a:r>
            <a:endParaRPr lang="en-US" altLang="zh-CN" sz="1050" dirty="0" smtClean="0">
              <a:latin typeface="华文楷体" panose="02010600040101010101" pitchFamily="2" charset="-122"/>
              <a:ea typeface="华文楷体" panose="02010600040101010101" pitchFamily="2" charset="-122"/>
            </a:endParaRPr>
          </a:p>
          <a:p>
            <a:pPr marL="171450" indent="-171450">
              <a:lnSpc>
                <a:spcPts val="1100"/>
              </a:lnSpc>
              <a:spcBef>
                <a:spcPts val="5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D</a:t>
            </a:r>
            <a:r>
              <a:rPr lang="zh-CN" altLang="en-US" sz="1050" dirty="0" smtClean="0">
                <a:latin typeface="华文楷体" panose="02010600040101010101" pitchFamily="2" charset="-122"/>
                <a:ea typeface="华文楷体" panose="02010600040101010101" pitchFamily="2" charset="-122"/>
              </a:rPr>
              <a:t>：尽可能估计给定样本来自于数据分布而非</a:t>
            </a:r>
            <a:r>
              <a:rPr lang="en-US" altLang="zh-CN" sz="1050" dirty="0" smtClean="0">
                <a:latin typeface="华文楷体" panose="02010600040101010101" pitchFamily="2" charset="-122"/>
                <a:ea typeface="华文楷体" panose="02010600040101010101" pitchFamily="2" charset="-122"/>
              </a:rPr>
              <a:t>G</a:t>
            </a:r>
            <a:r>
              <a:rPr lang="zh-CN" altLang="en-US" sz="1050" dirty="0" smtClean="0">
                <a:latin typeface="华文楷体" panose="02010600040101010101" pitchFamily="2" charset="-122"/>
                <a:ea typeface="华文楷体" panose="02010600040101010101" pitchFamily="2" charset="-122"/>
              </a:rPr>
              <a:t>的概率</a:t>
            </a:r>
            <a:endParaRPr lang="en-US" altLang="zh-CN" sz="1050" dirty="0" smtClean="0">
              <a:latin typeface="华文楷体" panose="02010600040101010101" pitchFamily="2" charset="-122"/>
              <a:ea typeface="华文楷体" panose="02010600040101010101" pitchFamily="2" charset="-122"/>
            </a:endParaRPr>
          </a:p>
        </p:txBody>
      </p:sp>
      <p:cxnSp>
        <p:nvCxnSpPr>
          <p:cNvPr id="29" name="直接箭头连接符 28"/>
          <p:cNvCxnSpPr/>
          <p:nvPr/>
        </p:nvCxnSpPr>
        <p:spPr>
          <a:xfrm flipV="1">
            <a:off x="576353" y="2662238"/>
            <a:ext cx="0" cy="7223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28131" y="3441700"/>
            <a:ext cx="1076770" cy="400110"/>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Generator pushes</a:t>
            </a:r>
          </a:p>
          <a:p>
            <a:pPr algn="ctr"/>
            <a:r>
              <a:rPr lang="en-US" altLang="zh-CN" sz="1000" dirty="0" smtClean="0">
                <a:latin typeface="Times New Roman" panose="02020603050405020304" pitchFamily="18" charset="0"/>
                <a:cs typeface="Times New Roman" panose="02020603050405020304" pitchFamily="18" charset="0"/>
              </a:rPr>
              <a:t>down</a:t>
            </a:r>
            <a:endParaRPr lang="zh-CN" altLang="en-US" sz="1000" dirty="0">
              <a:latin typeface="Times New Roman" panose="02020603050405020304" pitchFamily="18" charset="0"/>
              <a:cs typeface="Times New Roman" panose="02020603050405020304" pitchFamily="18" charset="0"/>
            </a:endParaRPr>
          </a:p>
        </p:txBody>
      </p:sp>
      <p:cxnSp>
        <p:nvCxnSpPr>
          <p:cNvPr id="35" name="直接箭头连接符 34"/>
          <p:cNvCxnSpPr/>
          <p:nvPr/>
        </p:nvCxnSpPr>
        <p:spPr>
          <a:xfrm flipV="1">
            <a:off x="951003" y="2662238"/>
            <a:ext cx="0" cy="36036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566516" y="3009900"/>
            <a:ext cx="1280151" cy="400110"/>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Discriminator </a:t>
            </a:r>
          </a:p>
          <a:p>
            <a:pPr algn="ctr"/>
            <a:r>
              <a:rPr lang="en-US" altLang="zh-CN" sz="1000" dirty="0" smtClean="0">
                <a:latin typeface="Times New Roman" panose="02020603050405020304" pitchFamily="18" charset="0"/>
                <a:cs typeface="Times New Roman" panose="02020603050405020304" pitchFamily="18" charset="0"/>
              </a:rPr>
              <a:t>Pushes up</a:t>
            </a:r>
            <a:endParaRPr lang="zh-CN" altLang="en-US" sz="1000" dirty="0">
              <a:latin typeface="Times New Roman" panose="02020603050405020304" pitchFamily="18" charset="0"/>
              <a:cs typeface="Times New Roman" panose="02020603050405020304" pitchFamily="18" charset="0"/>
            </a:endParaRPr>
          </a:p>
        </p:txBody>
      </p:sp>
      <p:cxnSp>
        <p:nvCxnSpPr>
          <p:cNvPr id="38" name="直接箭头连接符 37"/>
          <p:cNvCxnSpPr/>
          <p:nvPr/>
        </p:nvCxnSpPr>
        <p:spPr>
          <a:xfrm flipV="1">
            <a:off x="2582953" y="2605088"/>
            <a:ext cx="0" cy="5064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1841748" y="3136396"/>
            <a:ext cx="1280151" cy="553998"/>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Discriminator’s ability to recognize data as being real </a:t>
            </a:r>
          </a:p>
        </p:txBody>
      </p:sp>
      <p:cxnSp>
        <p:nvCxnSpPr>
          <p:cNvPr id="42" name="直接箭头连接符 41"/>
          <p:cNvCxnSpPr/>
          <p:nvPr/>
        </p:nvCxnSpPr>
        <p:spPr>
          <a:xfrm flipV="1">
            <a:off x="3921125" y="2605088"/>
            <a:ext cx="0" cy="50641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3330575" y="3147814"/>
            <a:ext cx="1280151" cy="707886"/>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Generator’s ability to make discriminator recognize generated samples as being real </a:t>
            </a:r>
          </a:p>
        </p:txBody>
      </p:sp>
      <p:sp>
        <p:nvSpPr>
          <p:cNvPr id="44" name="矩形 43"/>
          <p:cNvSpPr/>
          <p:nvPr/>
        </p:nvSpPr>
        <p:spPr>
          <a:xfrm>
            <a:off x="106451" y="4057610"/>
            <a:ext cx="4007034" cy="253916"/>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p"/>
              <a:defRPr/>
            </a:pPr>
            <a:r>
              <a:rPr lang="en-US" altLang="zh-CN" sz="1050" dirty="0">
                <a:latin typeface="华文楷体" panose="02010600040101010101" pitchFamily="2" charset="-122"/>
                <a:ea typeface="华文楷体" panose="02010600040101010101" pitchFamily="2" charset="-122"/>
              </a:rPr>
              <a:t>C</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的基本原理</a:t>
            </a:r>
            <a:endParaRPr lang="en-US" altLang="zh-CN" sz="1050" dirty="0">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8" name="矩形 47"/>
              <p:cNvSpPr/>
              <p:nvPr/>
            </p:nvSpPr>
            <p:spPr>
              <a:xfrm>
                <a:off x="201766" y="4319117"/>
                <a:ext cx="3920473" cy="479618"/>
              </a:xfrm>
              <a:prstGeom prst="rect">
                <a:avLst/>
              </a:prstGeom>
            </p:spPr>
            <p:txBody>
              <a:bodyPr wrap="square">
                <a:spAutoFit/>
              </a:bodyPr>
              <a:lstStyle/>
              <a:p>
                <a:pPr marL="171450" indent="-171450">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增添额外的信息条件</a:t>
                </a:r>
                <a14:m>
                  <m:oMath xmlns:m="http://schemas.openxmlformats.org/officeDocument/2006/math">
                    <m:r>
                      <a:rPr lang="en-US" altLang="zh-CN" sz="1050" i="1" dirty="0">
                        <a:latin typeface="Cambria Math" panose="02040503050406030204" pitchFamily="18" charset="0"/>
                        <a:ea typeface="Cambria Math" panose="02040503050406030204" pitchFamily="18" charset="0"/>
                      </a:rPr>
                      <m:t>ℓ</m:t>
                    </m:r>
                  </m:oMath>
                </a14:m>
                <a:r>
                  <a:rPr lang="zh-CN" altLang="en-US" sz="1050" dirty="0" smtClean="0">
                    <a:latin typeface="华文楷体" panose="02010600040101010101" pitchFamily="2" charset="-122"/>
                    <a:ea typeface="华文楷体" panose="02010600040101010101" pitchFamily="2" charset="-122"/>
                  </a:rPr>
                  <a:t>，比如类别标签、文本向量等</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5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增强</a:t>
                </a:r>
                <a:r>
                  <a:rPr lang="en-US" altLang="zh-CN" sz="1050" dirty="0" smtClean="0">
                    <a:latin typeface="华文楷体" panose="02010600040101010101" pitchFamily="2" charset="-122"/>
                    <a:ea typeface="华文楷体" panose="02010600040101010101" pitchFamily="2" charset="-122"/>
                  </a:rPr>
                  <a:t>GAN</a:t>
                </a:r>
                <a:r>
                  <a:rPr lang="zh-CN" altLang="en-US" sz="1050" dirty="0" smtClean="0">
                    <a:latin typeface="华文楷体" panose="02010600040101010101" pitchFamily="2" charset="-122"/>
                    <a:ea typeface="华文楷体" panose="02010600040101010101" pitchFamily="2" charset="-122"/>
                  </a:rPr>
                  <a:t>网络的可控性与应用性</a:t>
                </a:r>
                <a:endParaRPr lang="en-US" altLang="zh-CN" sz="1050" dirty="0" smtClean="0">
                  <a:latin typeface="华文楷体" panose="02010600040101010101" pitchFamily="2" charset="-122"/>
                  <a:ea typeface="华文楷体" panose="02010600040101010101" pitchFamily="2" charset="-122"/>
                </a:endParaRPr>
              </a:p>
            </p:txBody>
          </p:sp>
        </mc:Choice>
        <mc:Fallback xmlns="">
          <p:sp>
            <p:nvSpPr>
              <p:cNvPr id="48" name="矩形 47"/>
              <p:cNvSpPr>
                <a:spLocks noRot="1" noChangeAspect="1" noMove="1" noResize="1" noEditPoints="1" noAdjustHandles="1" noChangeArrowheads="1" noChangeShapeType="1" noTextEdit="1"/>
              </p:cNvSpPr>
              <p:nvPr/>
            </p:nvSpPr>
            <p:spPr>
              <a:xfrm>
                <a:off x="201766" y="4319117"/>
                <a:ext cx="3920473" cy="479618"/>
              </a:xfrm>
              <a:prstGeom prst="rect">
                <a:avLst/>
              </a:prstGeom>
              <a:blipFill rotWithShape="0">
                <a:blip r:embed="rId7"/>
                <a:stretch>
                  <a:fillRect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820669" y="1329383"/>
                <a:ext cx="4072873" cy="447302"/>
              </a:xfrm>
              <a:prstGeom prst="rect">
                <a:avLst/>
              </a:prstGeom>
            </p:spPr>
            <p:txBody>
              <a:bodyPr wrap="square">
                <a:spAutoFit/>
              </a:bodyPr>
              <a:lstStyle/>
              <a:p>
                <a:pPr marL="171450" indent="-171450">
                  <a:lnSpc>
                    <a:spcPts val="1100"/>
                  </a:lnSpc>
                  <a:spcBef>
                    <a:spcPts val="500"/>
                  </a:spcBef>
                  <a:buClr>
                    <a:srgbClr val="C00000"/>
                  </a:buClr>
                  <a:buFont typeface="Wingdings" panose="05000000000000000000" pitchFamily="2" charset="2"/>
                  <a:buChar char="Ø"/>
                  <a:defRPr/>
                </a:pPr>
                <a14:m>
                  <m:oMath xmlns:m="http://schemas.openxmlformats.org/officeDocument/2006/math">
                    <m:r>
                      <a:rPr lang="en-US" altLang="zh-CN" sz="1050" i="1" smtClean="0">
                        <a:latin typeface="Cambria Math" panose="02040503050406030204" pitchFamily="18" charset="0"/>
                        <a:ea typeface="华文楷体" panose="02010600040101010101" pitchFamily="2" charset="-122"/>
                      </a:rPr>
                      <m:t>𝑧</m:t>
                    </m:r>
                  </m:oMath>
                </a14:m>
                <a:r>
                  <a:rPr lang="zh-CN" altLang="en-US" sz="1050" dirty="0" smtClean="0">
                    <a:latin typeface="华文楷体" panose="02010600040101010101" pitchFamily="2" charset="-122"/>
                    <a:ea typeface="华文楷体" panose="02010600040101010101" pitchFamily="2" charset="-122"/>
                  </a:rPr>
                  <a:t>：</a:t>
                </a:r>
                <a:r>
                  <a:rPr lang="en-US" altLang="zh-CN" sz="1050" dirty="0" smtClean="0">
                    <a:latin typeface="华文楷体" panose="02010600040101010101" pitchFamily="2" charset="-122"/>
                    <a:ea typeface="华文楷体" panose="02010600040101010101" pitchFamily="2" charset="-122"/>
                  </a:rPr>
                  <a:t>AAE</a:t>
                </a:r>
                <a:r>
                  <a:rPr lang="zh-CN" altLang="en-US" sz="1050" dirty="0" smtClean="0">
                    <a:latin typeface="华文楷体" panose="02010600040101010101" pitchFamily="2" charset="-122"/>
                    <a:ea typeface="华文楷体" panose="02010600040101010101" pitchFamily="2" charset="-122"/>
                  </a:rPr>
                  <a:t>潜变量向量</a:t>
                </a:r>
                <a:endParaRPr lang="en-US" altLang="zh-CN" sz="1050" dirty="0" smtClean="0">
                  <a:latin typeface="华文楷体" panose="02010600040101010101" pitchFamily="2" charset="-122"/>
                  <a:ea typeface="华文楷体" panose="02010600040101010101" pitchFamily="2" charset="-122"/>
                </a:endParaRPr>
              </a:p>
              <a:p>
                <a:pPr marL="171450" indent="-171450">
                  <a:lnSpc>
                    <a:spcPts val="1100"/>
                  </a:lnSpc>
                  <a:spcBef>
                    <a:spcPts val="500"/>
                  </a:spcBef>
                  <a:buClr>
                    <a:srgbClr val="C00000"/>
                  </a:buClr>
                  <a:buFont typeface="Wingdings" panose="05000000000000000000" pitchFamily="2" charset="2"/>
                  <a:buChar char="Ø"/>
                  <a:defRPr/>
                </a:pPr>
                <a:r>
                  <a:rPr lang="en-US" altLang="zh-CN" sz="1050" dirty="0" smtClean="0">
                    <a:latin typeface="华文楷体" panose="02010600040101010101" pitchFamily="2" charset="-122"/>
                    <a:ea typeface="华文楷体" panose="02010600040101010101" pitchFamily="2" charset="-122"/>
                  </a:rPr>
                  <a:t>AAE</a:t>
                </a:r>
                <a:r>
                  <a:rPr lang="zh-CN" altLang="en-US" sz="1050" dirty="0" smtClean="0">
                    <a:latin typeface="华文楷体" panose="02010600040101010101" pitchFamily="2" charset="-122"/>
                    <a:ea typeface="华文楷体" panose="02010600040101010101" pitchFamily="2" charset="-122"/>
                  </a:rPr>
                  <a:t>引入识别网络</a:t>
                </a:r>
                <a14:m>
                  <m:oMath xmlns:m="http://schemas.openxmlformats.org/officeDocument/2006/math">
                    <m:sSub>
                      <m:sSubPr>
                        <m:ctrlPr>
                          <a:rPr lang="en-US" altLang="zh-CN" sz="1050" i="1" smtClean="0">
                            <a:latin typeface="Cambria Math" panose="02040503050406030204" pitchFamily="18" charset="0"/>
                            <a:ea typeface="华文楷体" panose="02010600040101010101" pitchFamily="2" charset="-122"/>
                          </a:rPr>
                        </m:ctrlPr>
                      </m:sSubPr>
                      <m:e>
                        <m:r>
                          <a:rPr lang="en-US" altLang="zh-CN" sz="1050" b="0" i="1" smtClean="0">
                            <a:latin typeface="Cambria Math" panose="02040503050406030204" pitchFamily="18" charset="0"/>
                            <a:ea typeface="华文楷体" panose="02010600040101010101" pitchFamily="2" charset="-122"/>
                          </a:rPr>
                          <m:t>𝑞</m:t>
                        </m:r>
                      </m:e>
                      <m:sub>
                        <m:r>
                          <a:rPr lang="zh-CN" altLang="en-US" sz="1050" i="1" smtClean="0">
                            <a:latin typeface="Cambria Math" panose="02040503050406030204" pitchFamily="18" charset="0"/>
                            <a:ea typeface="华文楷体" panose="02010600040101010101" pitchFamily="2" charset="-122"/>
                          </a:rPr>
                          <m:t>𝜙</m:t>
                        </m:r>
                      </m:sub>
                    </m:sSub>
                    <m:d>
                      <m:dPr>
                        <m:ctrlPr>
                          <a:rPr lang="en-US" altLang="zh-CN" sz="1050" b="0" i="1" smtClean="0">
                            <a:latin typeface="Cambria Math" panose="02040503050406030204" pitchFamily="18" charset="0"/>
                            <a:ea typeface="华文楷体" panose="02010600040101010101" pitchFamily="2" charset="-122"/>
                          </a:rPr>
                        </m:ctrlPr>
                      </m:dPr>
                      <m:e>
                        <m:r>
                          <a:rPr lang="en-US" altLang="zh-CN" sz="1050" b="0" i="1" smtClean="0">
                            <a:latin typeface="Cambria Math" panose="02040503050406030204" pitchFamily="18" charset="0"/>
                            <a:ea typeface="华文楷体" panose="02010600040101010101" pitchFamily="2" charset="-122"/>
                          </a:rPr>
                          <m:t>𝑧</m:t>
                        </m:r>
                      </m:e>
                      <m:e>
                        <m:r>
                          <a:rPr lang="en-US" altLang="zh-CN" sz="1050" b="0" i="1" smtClean="0">
                            <a:latin typeface="Cambria Math" panose="02040503050406030204" pitchFamily="18" charset="0"/>
                            <a:ea typeface="华文楷体" panose="02010600040101010101" pitchFamily="2" charset="-122"/>
                          </a:rPr>
                          <m:t>𝑥</m:t>
                        </m:r>
                      </m:e>
                    </m:d>
                  </m:oMath>
                </a14:m>
                <a:r>
                  <a:rPr lang="zh-CN" altLang="en-US" sz="1050" dirty="0" smtClean="0">
                    <a:latin typeface="华文楷体" panose="02010600040101010101" pitchFamily="2" charset="-122"/>
                    <a:ea typeface="华文楷体" panose="02010600040101010101" pitchFamily="2" charset="-122"/>
                  </a:rPr>
                  <a:t>来估计无法处理的真实分布</a:t>
                </a:r>
                <a14:m>
                  <m:oMath xmlns:m="http://schemas.openxmlformats.org/officeDocument/2006/math">
                    <m:sSub>
                      <m:sSubPr>
                        <m:ctrlPr>
                          <a:rPr lang="en-US" altLang="zh-CN" sz="1050" i="1">
                            <a:latin typeface="Cambria Math" panose="02040503050406030204" pitchFamily="18" charset="0"/>
                            <a:ea typeface="华文楷体" panose="02010600040101010101" pitchFamily="2" charset="-122"/>
                          </a:rPr>
                        </m:ctrlPr>
                      </m:sSubPr>
                      <m:e>
                        <m:r>
                          <a:rPr lang="en-US" altLang="zh-CN" sz="1050" b="0" i="1" smtClean="0">
                            <a:latin typeface="Cambria Math" panose="02040503050406030204" pitchFamily="18" charset="0"/>
                            <a:ea typeface="华文楷体" panose="02010600040101010101" pitchFamily="2" charset="-122"/>
                          </a:rPr>
                          <m:t>𝑝</m:t>
                        </m:r>
                      </m:e>
                      <m:sub>
                        <m:r>
                          <a:rPr lang="zh-CN" altLang="en-US" sz="1050" i="1" smtClean="0">
                            <a:latin typeface="Cambria Math" panose="02040503050406030204" pitchFamily="18" charset="0"/>
                            <a:ea typeface="华文楷体" panose="02010600040101010101" pitchFamily="2" charset="-122"/>
                          </a:rPr>
                          <m:t>𝜃</m:t>
                        </m:r>
                      </m:sub>
                    </m:sSub>
                    <m:d>
                      <m:dPr>
                        <m:ctrlPr>
                          <a:rPr lang="en-US" altLang="zh-CN" sz="1050" i="1">
                            <a:latin typeface="Cambria Math" panose="02040503050406030204" pitchFamily="18" charset="0"/>
                            <a:ea typeface="华文楷体" panose="02010600040101010101" pitchFamily="2" charset="-122"/>
                          </a:rPr>
                        </m:ctrlPr>
                      </m:dPr>
                      <m:e>
                        <m:r>
                          <a:rPr lang="en-US" altLang="zh-CN" sz="1050" i="1">
                            <a:latin typeface="Cambria Math" panose="02040503050406030204" pitchFamily="18" charset="0"/>
                            <a:ea typeface="华文楷体" panose="02010600040101010101" pitchFamily="2" charset="-122"/>
                          </a:rPr>
                          <m:t>𝑧</m:t>
                        </m:r>
                      </m:e>
                      <m:e>
                        <m:r>
                          <a:rPr lang="en-US" altLang="zh-CN" sz="1050" i="1">
                            <a:latin typeface="Cambria Math" panose="02040503050406030204" pitchFamily="18" charset="0"/>
                            <a:ea typeface="华文楷体" panose="02010600040101010101" pitchFamily="2" charset="-122"/>
                          </a:rPr>
                          <m:t>𝑥</m:t>
                        </m:r>
                      </m:e>
                    </m:d>
                  </m:oMath>
                </a14:m>
                <a:endParaRPr lang="en-US" altLang="zh-CN" sz="1050" dirty="0" smtClean="0">
                  <a:latin typeface="华文楷体" panose="02010600040101010101" pitchFamily="2" charset="-122"/>
                  <a:ea typeface="华文楷体" panose="02010600040101010101" pitchFamily="2" charset="-122"/>
                </a:endParaRPr>
              </a:p>
            </p:txBody>
          </p:sp>
        </mc:Choice>
        <mc:Fallback xmlns="">
          <p:sp>
            <p:nvSpPr>
              <p:cNvPr id="51" name="矩形 50"/>
              <p:cNvSpPr>
                <a:spLocks noRot="1" noChangeAspect="1" noMove="1" noResize="1" noEditPoints="1" noAdjustHandles="1" noChangeArrowheads="1" noChangeShapeType="1" noTextEdit="1"/>
              </p:cNvSpPr>
              <p:nvPr/>
            </p:nvSpPr>
            <p:spPr>
              <a:xfrm>
                <a:off x="4820669" y="1329383"/>
                <a:ext cx="4072873" cy="447302"/>
              </a:xfrm>
              <a:prstGeom prst="rect">
                <a:avLst/>
              </a:prstGeom>
              <a:blipFill rotWithShape="0">
                <a:blip r:embed="rId8"/>
                <a:stretch>
                  <a:fillRect t="-2740" b="-5479"/>
                </a:stretch>
              </a:blipFill>
            </p:spPr>
            <p:txBody>
              <a:bodyPr/>
              <a:lstStyle/>
              <a:p>
                <a:r>
                  <a:rPr lang="zh-CN" altLang="en-US">
                    <a:noFill/>
                  </a:rPr>
                  <a:t> </a:t>
                </a:r>
              </a:p>
            </p:txBody>
          </p:sp>
        </mc:Fallback>
      </mc:AlternateContent>
      <p:cxnSp>
        <p:nvCxnSpPr>
          <p:cNvPr id="53" name="直接箭头连接符 52"/>
          <p:cNvCxnSpPr/>
          <p:nvPr/>
        </p:nvCxnSpPr>
        <p:spPr>
          <a:xfrm flipV="1">
            <a:off x="8340725" y="2116711"/>
            <a:ext cx="0" cy="3026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7792725" y="2422489"/>
            <a:ext cx="1221100" cy="553998"/>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Lower bound on the marginal </a:t>
            </a:r>
            <a:r>
              <a:rPr lang="en-US" altLang="zh-CN" sz="1000" dirty="0" err="1" smtClean="0">
                <a:latin typeface="Times New Roman" panose="02020603050405020304" pitchFamily="18" charset="0"/>
                <a:cs typeface="Times New Roman" panose="02020603050405020304" pitchFamily="18" charset="0"/>
              </a:rPr>
              <a:t>likelihodd</a:t>
            </a:r>
            <a:r>
              <a:rPr lang="en-US" altLang="zh-CN" sz="1000" dirty="0" smtClean="0">
                <a:latin typeface="Times New Roman" panose="02020603050405020304" pitchFamily="18" charset="0"/>
                <a:cs typeface="Times New Roman" panose="02020603050405020304" pitchFamily="18" charset="0"/>
              </a:rPr>
              <a:t> of data x</a:t>
            </a:r>
            <a:endParaRPr lang="zh-CN" altLang="en-US" sz="1000" dirty="0">
              <a:latin typeface="Times New Roman" panose="02020603050405020304" pitchFamily="18" charset="0"/>
              <a:cs typeface="Times New Roman" panose="02020603050405020304" pitchFamily="18" charset="0"/>
            </a:endParaRPr>
          </a:p>
        </p:txBody>
      </p:sp>
      <p:graphicFrame>
        <p:nvGraphicFramePr>
          <p:cNvPr id="52" name="对象 51"/>
          <p:cNvGraphicFramePr>
            <a:graphicFrameLocks noChangeAspect="1"/>
          </p:cNvGraphicFramePr>
          <p:nvPr>
            <p:extLst>
              <p:ext uri="{D42A27DB-BD31-4B8C-83A1-F6EECF244321}">
                <p14:modId xmlns:p14="http://schemas.microsoft.com/office/powerpoint/2010/main" val="178699441"/>
              </p:ext>
            </p:extLst>
          </p:nvPr>
        </p:nvGraphicFramePr>
        <p:xfrm>
          <a:off x="4846638" y="3276600"/>
          <a:ext cx="3784600" cy="266700"/>
        </p:xfrm>
        <a:graphic>
          <a:graphicData uri="http://schemas.openxmlformats.org/presentationml/2006/ole">
            <mc:AlternateContent xmlns:mc="http://schemas.openxmlformats.org/markup-compatibility/2006">
              <mc:Choice xmlns:v="urn:schemas-microsoft-com:vml" Requires="v">
                <p:oleObj spid="_x0000_s38109" name="Equation" r:id="rId9" imgW="3784320" imgH="266400" progId="Equation.DSMT4">
                  <p:embed/>
                </p:oleObj>
              </mc:Choice>
              <mc:Fallback>
                <p:oleObj name="Equation" r:id="rId9" imgW="3784320" imgH="266400" progId="Equation.DSMT4">
                  <p:embed/>
                  <p:pic>
                    <p:nvPicPr>
                      <p:cNvPr id="0" name=""/>
                      <p:cNvPicPr/>
                      <p:nvPr/>
                    </p:nvPicPr>
                    <p:blipFill>
                      <a:blip r:embed="rId10"/>
                      <a:stretch>
                        <a:fillRect/>
                      </a:stretch>
                    </p:blipFill>
                    <p:spPr>
                      <a:xfrm>
                        <a:off x="4846638" y="3276600"/>
                        <a:ext cx="3784600" cy="266700"/>
                      </a:xfrm>
                      <a:prstGeom prst="rect">
                        <a:avLst/>
                      </a:prstGeom>
                    </p:spPr>
                  </p:pic>
                </p:oleObj>
              </mc:Fallback>
            </mc:AlternateContent>
          </a:graphicData>
        </a:graphic>
      </p:graphicFrame>
      <p:cxnSp>
        <p:nvCxnSpPr>
          <p:cNvPr id="64" name="直接箭头连接符 63"/>
          <p:cNvCxnSpPr/>
          <p:nvPr/>
        </p:nvCxnSpPr>
        <p:spPr>
          <a:xfrm flipV="1">
            <a:off x="5257445" y="3531187"/>
            <a:ext cx="0" cy="8850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758647" y="3862225"/>
            <a:ext cx="1562995" cy="553998"/>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Using </a:t>
            </a:r>
            <a:r>
              <a:rPr lang="en-US" altLang="zh-CN" sz="1000" dirty="0" smtClean="0">
                <a:solidFill>
                  <a:srgbClr val="FF0000"/>
                </a:solidFill>
                <a:latin typeface="Times New Roman" panose="02020603050405020304" pitchFamily="18" charset="0"/>
                <a:cs typeface="Times New Roman" panose="02020603050405020304" pitchFamily="18" charset="0"/>
              </a:rPr>
              <a:t>the adversarial training algorithm </a:t>
            </a:r>
            <a:r>
              <a:rPr lang="en-US" altLang="zh-CN" sz="1000" dirty="0" smtClean="0">
                <a:latin typeface="Times New Roman" panose="02020603050405020304" pitchFamily="18" charset="0"/>
                <a:cs typeface="Times New Roman" panose="02020603050405020304" pitchFamily="18" charset="0"/>
              </a:rPr>
              <a:t>to replace the KL divergence</a:t>
            </a:r>
            <a:endParaRPr lang="zh-CN" altLang="en-US" sz="1000" dirty="0">
              <a:latin typeface="Times New Roman" panose="02020603050405020304" pitchFamily="18" charset="0"/>
              <a:cs typeface="Times New Roman" panose="02020603050405020304" pitchFamily="18" charset="0"/>
            </a:endParaRPr>
          </a:p>
        </p:txBody>
      </p:sp>
      <p:cxnSp>
        <p:nvCxnSpPr>
          <p:cNvPr id="67" name="直接箭头连接符 66"/>
          <p:cNvCxnSpPr/>
          <p:nvPr/>
        </p:nvCxnSpPr>
        <p:spPr>
          <a:xfrm flipV="1">
            <a:off x="8103140" y="3531186"/>
            <a:ext cx="0" cy="356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7321642" y="3862225"/>
            <a:ext cx="1562995" cy="553998"/>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The likelihood of data given z, also called reconstruction loss </a:t>
            </a:r>
            <a:endParaRPr lang="zh-CN" altLang="en-US" sz="1000" dirty="0">
              <a:latin typeface="Times New Roman" panose="02020603050405020304" pitchFamily="18" charset="0"/>
              <a:cs typeface="Times New Roman" panose="02020603050405020304" pitchFamily="18" charset="0"/>
            </a:endParaRPr>
          </a:p>
        </p:txBody>
      </p:sp>
      <p:cxnSp>
        <p:nvCxnSpPr>
          <p:cNvPr id="71" name="直接箭头连接符 70"/>
          <p:cNvCxnSpPr/>
          <p:nvPr/>
        </p:nvCxnSpPr>
        <p:spPr>
          <a:xfrm flipV="1">
            <a:off x="5349423" y="2116711"/>
            <a:ext cx="0" cy="3026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4801423" y="2422489"/>
            <a:ext cx="1221100" cy="400110"/>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Marginal likelihood over data x</a:t>
            </a:r>
            <a:endParaRPr lang="zh-CN" altLang="en-US" sz="1000" dirty="0">
              <a:latin typeface="Times New Roman" panose="02020603050405020304" pitchFamily="18" charset="0"/>
              <a:cs typeface="Times New Roman" panose="02020603050405020304" pitchFamily="18" charset="0"/>
            </a:endParaRPr>
          </a:p>
        </p:txBody>
      </p:sp>
      <p:sp>
        <p:nvSpPr>
          <p:cNvPr id="61" name="左大括号 60"/>
          <p:cNvSpPr/>
          <p:nvPr/>
        </p:nvSpPr>
        <p:spPr>
          <a:xfrm rot="16200000">
            <a:off x="6842038" y="1179424"/>
            <a:ext cx="201649" cy="20908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文本框 72"/>
          <p:cNvSpPr txBox="1"/>
          <p:nvPr/>
        </p:nvSpPr>
        <p:spPr>
          <a:xfrm>
            <a:off x="6823576" y="2376323"/>
            <a:ext cx="420597" cy="246221"/>
          </a:xfrm>
          <a:prstGeom prst="rect">
            <a:avLst/>
          </a:prstGeom>
          <a:noFill/>
        </p:spPr>
        <p:txBody>
          <a:bodyPr wrap="square" rtlCol="0">
            <a:spAutoFit/>
          </a:bodyPr>
          <a:lstStyle/>
          <a:p>
            <a:r>
              <a:rPr lang="en-US" altLang="zh-CN" sz="1000" dirty="0" smtClean="0">
                <a:latin typeface="Times New Roman" panose="02020603050405020304" pitchFamily="18" charset="0"/>
                <a:ea typeface="宋体" panose="02010600030101010101" pitchFamily="2" charset="-122"/>
                <a:cs typeface="Times New Roman" panose="02020603050405020304" pitchFamily="18" charset="0"/>
              </a:rPr>
              <a:t>≥ 0</a:t>
            </a:r>
            <a:endParaRPr lang="zh-CN" altLang="en-US" sz="1000" dirty="0">
              <a:latin typeface="Times New Roman" panose="02020603050405020304" pitchFamily="18" charset="0"/>
              <a:cs typeface="Times New Roman" panose="02020603050405020304" pitchFamily="18" charset="0"/>
            </a:endParaRPr>
          </a:p>
        </p:txBody>
      </p:sp>
      <p:cxnSp>
        <p:nvCxnSpPr>
          <p:cNvPr id="77" name="直接箭头连接符 76"/>
          <p:cNvCxnSpPr/>
          <p:nvPr/>
        </p:nvCxnSpPr>
        <p:spPr>
          <a:xfrm flipV="1">
            <a:off x="6540144" y="3531186"/>
            <a:ext cx="0" cy="3562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文本框 77"/>
          <p:cNvSpPr txBox="1"/>
          <p:nvPr/>
        </p:nvSpPr>
        <p:spPr>
          <a:xfrm>
            <a:off x="4711850" y="4416223"/>
            <a:ext cx="1312097" cy="400110"/>
          </a:xfrm>
          <a:prstGeom prst="rect">
            <a:avLst/>
          </a:prstGeom>
          <a:noFill/>
        </p:spPr>
        <p:txBody>
          <a:bodyPr wrap="square" rtlCol="0">
            <a:spAutoFit/>
          </a:bodyPr>
          <a:lstStyle/>
          <a:p>
            <a:pPr algn="ctr"/>
            <a:r>
              <a:rPr lang="en-US" altLang="zh-CN" sz="1000" dirty="0" smtClean="0">
                <a:latin typeface="Times New Roman" panose="02020603050405020304" pitchFamily="18" charset="0"/>
                <a:cs typeface="Times New Roman" panose="02020603050405020304" pitchFamily="18" charset="0"/>
              </a:rPr>
              <a:t>Encoder and Decoder both pushes up</a:t>
            </a:r>
            <a:endParaRPr lang="zh-CN" altLang="en-US" sz="1000" dirty="0">
              <a:latin typeface="Times New Roman" panose="02020603050405020304" pitchFamily="18" charset="0"/>
              <a:cs typeface="Times New Roman" panose="02020603050405020304" pitchFamily="18" charset="0"/>
            </a:endParaRPr>
          </a:p>
        </p:txBody>
      </p:sp>
      <p:sp>
        <p:nvSpPr>
          <p:cNvPr id="7" name="矩形 6"/>
          <p:cNvSpPr/>
          <p:nvPr/>
        </p:nvSpPr>
        <p:spPr>
          <a:xfrm>
            <a:off x="8103140" y="1776685"/>
            <a:ext cx="781497" cy="340026"/>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02345" y="3214537"/>
            <a:ext cx="3120386" cy="340026"/>
          </a:xfrm>
          <a:prstGeom prst="rect">
            <a:avLst/>
          </a:prstGeom>
          <a:noFill/>
          <a:ln w="190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5602345" y="2116711"/>
            <a:ext cx="2500795" cy="109782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8722731" y="2116711"/>
            <a:ext cx="170812" cy="109782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5410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735" y="1537839"/>
            <a:ext cx="87566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a:grpSpLocks/>
          </p:cNvGrpSpPr>
          <p:nvPr/>
        </p:nvGrpSpPr>
        <p:grpSpPr bwMode="auto">
          <a:xfrm>
            <a:off x="0" y="827065"/>
            <a:ext cx="9140825" cy="58738"/>
            <a:chOff x="0" y="942975"/>
            <a:chExt cx="9140825" cy="58403"/>
          </a:xfrm>
        </p:grpSpPr>
        <p:cxnSp>
          <p:nvCxnSpPr>
            <p:cNvPr id="4" name="直接连接符 3"/>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6" name="矩形 5"/>
          <p:cNvSpPr/>
          <p:nvPr/>
        </p:nvSpPr>
        <p:spPr>
          <a:xfrm>
            <a:off x="0" y="533378"/>
            <a:ext cx="2550698" cy="253916"/>
          </a:xfrm>
          <a:prstGeom prst="rect">
            <a:avLst/>
          </a:prstGeom>
        </p:spPr>
        <p:txBody>
          <a:bodyPr wrap="none">
            <a:spAutoFit/>
          </a:bodyPr>
          <a:lstStyle/>
          <a:p>
            <a:pPr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a:t>
            </a:r>
            <a:r>
              <a:rPr lang="zh-CN" altLang="en-US" sz="1050" b="1" dirty="0" smtClean="0">
                <a:solidFill>
                  <a:srgbClr val="BF1313"/>
                </a:solidFill>
                <a:latin typeface="华文楷体" panose="02010600040101010101" pitchFamily="2" charset="-122"/>
                <a:ea typeface="华文楷体" panose="02010600040101010101" pitchFamily="2" charset="-122"/>
              </a:rPr>
              <a:t>深度神经网络（</a:t>
            </a:r>
            <a:r>
              <a:rPr lang="en-US" altLang="zh-CN" sz="1050" b="1" dirty="0" smtClean="0">
                <a:solidFill>
                  <a:srgbClr val="BF1313"/>
                </a:solidFill>
                <a:latin typeface="华文楷体" panose="02010600040101010101" pitchFamily="2" charset="-122"/>
                <a:ea typeface="华文楷体" panose="02010600040101010101" pitchFamily="2" charset="-122"/>
              </a:rPr>
              <a:t>Deep neural networks</a:t>
            </a:r>
            <a:r>
              <a:rPr lang="zh-CN" altLang="en-US" sz="1050" b="1" dirty="0" smtClean="0">
                <a:solidFill>
                  <a:srgbClr val="BF1313"/>
                </a:solidFill>
                <a:latin typeface="华文楷体" panose="02010600040101010101" pitchFamily="2" charset="-122"/>
                <a:ea typeface="华文楷体" panose="02010600040101010101" pitchFamily="2" charset="-122"/>
              </a:rPr>
              <a:t>）</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sp>
        <p:nvSpPr>
          <p:cNvPr id="7" name="矩形 6"/>
          <p:cNvSpPr/>
          <p:nvPr/>
        </p:nvSpPr>
        <p:spPr>
          <a:xfrm>
            <a:off x="0" y="962719"/>
            <a:ext cx="3330575" cy="254000"/>
          </a:xfrm>
          <a:prstGeom prst="rect">
            <a:avLst/>
          </a:prstGeom>
        </p:spPr>
        <p:txBody>
          <a:bodyPr>
            <a:spAutoFit/>
          </a:bodyPr>
          <a:lstStyle/>
          <a:p>
            <a:pPr marL="171450" indent="-171450" defTabSz="684213" eaLnBrk="1" fontAlgn="auto" hangingPunct="1">
              <a:spcBef>
                <a:spcPts val="600"/>
              </a:spcBef>
              <a:spcAft>
                <a:spcPts val="0"/>
              </a:spcAft>
              <a:buClr>
                <a:srgbClr val="C00000"/>
              </a:buClr>
              <a:buFont typeface="Wingdings" panose="05000000000000000000" pitchFamily="2" charset="2"/>
              <a:buChar char="p"/>
              <a:defRPr/>
            </a:pPr>
            <a:r>
              <a:rPr lang="en-US" altLang="zh-CN" sz="1050" b="1" dirty="0" smtClean="0">
                <a:solidFill>
                  <a:srgbClr val="BF1313"/>
                </a:solidFill>
                <a:latin typeface="华文楷体" panose="02010600040101010101" pitchFamily="2" charset="-122"/>
                <a:ea typeface="华文楷体" panose="02010600040101010101" pitchFamily="2" charset="-122"/>
              </a:rPr>
              <a:t>DNN</a:t>
            </a:r>
            <a:r>
              <a:rPr lang="zh-CN" altLang="en-US" sz="1050" b="1" dirty="0" smtClean="0">
                <a:solidFill>
                  <a:srgbClr val="BF1313"/>
                </a:solidFill>
                <a:latin typeface="华文楷体" panose="02010600040101010101" pitchFamily="2" charset="-122"/>
                <a:ea typeface="华文楷体" panose="02010600040101010101" pitchFamily="2" charset="-122"/>
              </a:rPr>
              <a:t>的研究现状</a:t>
            </a:r>
            <a:endParaRPr lang="zh-CN" altLang="en-US" sz="1050" b="1" dirty="0">
              <a:solidFill>
                <a:srgbClr val="BF1313"/>
              </a:solidFill>
              <a:latin typeface="华文楷体" panose="02010600040101010101" pitchFamily="2" charset="-122"/>
              <a:ea typeface="华文楷体" panose="02010600040101010101" pitchFamily="2" charset="-122"/>
            </a:endParaRPr>
          </a:p>
        </p:txBody>
      </p:sp>
      <p:sp>
        <p:nvSpPr>
          <p:cNvPr id="9" name="矩形 8"/>
          <p:cNvSpPr/>
          <p:nvPr/>
        </p:nvSpPr>
        <p:spPr>
          <a:xfrm>
            <a:off x="106450" y="1206923"/>
            <a:ext cx="7842299" cy="492443"/>
          </a:xfrm>
          <a:prstGeom prst="rect">
            <a:avLst/>
          </a:prstGeom>
        </p:spPr>
        <p:txBody>
          <a:bodyPr wrap="square">
            <a:spAutoFit/>
          </a:bodyPr>
          <a:lstStyle/>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其发展得益于大型数据集的建立，比如</a:t>
            </a:r>
            <a:r>
              <a:rPr lang="en-US" altLang="zh-CN" sz="1050" dirty="0" err="1" smtClean="0">
                <a:latin typeface="华文楷体" panose="02010600040101010101" pitchFamily="2" charset="-122"/>
                <a:ea typeface="华文楷体" panose="02010600040101010101" pitchFamily="2" charset="-122"/>
              </a:rPr>
              <a:t>Imagenet</a:t>
            </a:r>
            <a:r>
              <a:rPr lang="zh-CN" altLang="en-US" sz="1050" dirty="0" smtClean="0">
                <a:latin typeface="华文楷体" panose="02010600040101010101" pitchFamily="2" charset="-122"/>
                <a:ea typeface="华文楷体" panose="02010600040101010101" pitchFamily="2" charset="-122"/>
              </a:rPr>
              <a:t>，和高性能计算资源的发展，比如</a:t>
            </a:r>
            <a:r>
              <a:rPr lang="en-US" altLang="zh-CN" sz="1050" dirty="0" smtClean="0">
                <a:latin typeface="华文楷体" panose="02010600040101010101" pitchFamily="2" charset="-122"/>
                <a:ea typeface="华文楷体" panose="02010600040101010101" pitchFamily="2" charset="-122"/>
              </a:rPr>
              <a:t>GPUs</a:t>
            </a:r>
            <a:r>
              <a:rPr lang="zh-CN" altLang="en-US" sz="1050" dirty="0" smtClean="0">
                <a:latin typeface="华文楷体" panose="02010600040101010101" pitchFamily="2" charset="-122"/>
                <a:ea typeface="华文楷体" panose="02010600040101010101" pitchFamily="2" charset="-122"/>
              </a:rPr>
              <a:t>或者大规模分布式计算</a:t>
            </a:r>
            <a:endParaRPr lang="en-US" altLang="zh-CN" sz="1050" dirty="0" smtClean="0">
              <a:latin typeface="华文楷体" panose="02010600040101010101" pitchFamily="2" charset="-122"/>
              <a:ea typeface="华文楷体" panose="02010600040101010101" pitchFamily="2" charset="-122"/>
            </a:endParaRPr>
          </a:p>
          <a:p>
            <a:pPr marL="171450" indent="-171450">
              <a:spcBef>
                <a:spcPts val="600"/>
              </a:spcBef>
              <a:buClr>
                <a:srgbClr val="C00000"/>
              </a:buClr>
              <a:buFont typeface="Wingdings" panose="05000000000000000000" pitchFamily="2" charset="2"/>
              <a:buChar char="Ø"/>
              <a:defRPr/>
            </a:pPr>
            <a:r>
              <a:rPr lang="zh-CN" altLang="en-US" sz="1050" dirty="0" smtClean="0">
                <a:latin typeface="华文楷体" panose="02010600040101010101" pitchFamily="2" charset="-122"/>
                <a:ea typeface="华文楷体" panose="02010600040101010101" pitchFamily="2" charset="-122"/>
              </a:rPr>
              <a:t>不同结构的差异性：宽度、深度及不同连接方式的探索</a:t>
            </a:r>
            <a:endParaRPr lang="en-US" altLang="zh-CN" sz="1050" dirty="0" smtClean="0">
              <a:latin typeface="华文楷体" panose="02010600040101010101" pitchFamily="2" charset="-122"/>
              <a:ea typeface="华文楷体" panose="02010600040101010101" pitchFamily="2" charset="-122"/>
            </a:endParaRPr>
          </a:p>
        </p:txBody>
      </p:sp>
      <p:cxnSp>
        <p:nvCxnSpPr>
          <p:cNvPr id="14" name="直接箭头连接符 13"/>
          <p:cNvCxnSpPr>
            <a:stCxn id="20" idx="2"/>
          </p:cNvCxnSpPr>
          <p:nvPr/>
        </p:nvCxnSpPr>
        <p:spPr>
          <a:xfrm flipH="1">
            <a:off x="685800" y="3308898"/>
            <a:ext cx="132656" cy="744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57439" y="3062677"/>
            <a:ext cx="922033"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ILSVRC 2012</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25" name="直接箭头连接符 24"/>
          <p:cNvCxnSpPr>
            <a:stCxn id="26" idx="2"/>
          </p:cNvCxnSpPr>
          <p:nvPr/>
        </p:nvCxnSpPr>
        <p:spPr>
          <a:xfrm flipH="1">
            <a:off x="1182914" y="2950130"/>
            <a:ext cx="16657" cy="50935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961626" y="2703909"/>
            <a:ext cx="475889"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2014</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44" name="直接箭头连接符 43"/>
          <p:cNvCxnSpPr>
            <a:stCxn id="20" idx="2"/>
          </p:cNvCxnSpPr>
          <p:nvPr/>
        </p:nvCxnSpPr>
        <p:spPr>
          <a:xfrm>
            <a:off x="818456" y="3308898"/>
            <a:ext cx="124700" cy="6458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618777" y="2545080"/>
            <a:ext cx="46510" cy="4912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1618777" y="2545080"/>
            <a:ext cx="631891" cy="3048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1618777" y="2545080"/>
            <a:ext cx="872963" cy="2819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1237662" y="2307489"/>
            <a:ext cx="991529"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2014 ILSVRC</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sp>
        <p:nvSpPr>
          <p:cNvPr id="61" name="文本框 60"/>
          <p:cNvSpPr txBox="1"/>
          <p:nvPr/>
        </p:nvSpPr>
        <p:spPr>
          <a:xfrm>
            <a:off x="2121582" y="1927797"/>
            <a:ext cx="991529"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2015 ILSVRC</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64" name="直接箭头连接符 63"/>
          <p:cNvCxnSpPr>
            <a:stCxn id="61" idx="2"/>
          </p:cNvCxnSpPr>
          <p:nvPr/>
        </p:nvCxnSpPr>
        <p:spPr>
          <a:xfrm>
            <a:off x="2617347" y="2174018"/>
            <a:ext cx="141093" cy="4979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a:off x="2631783" y="2174018"/>
            <a:ext cx="385737" cy="2361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2617347" y="2174018"/>
            <a:ext cx="636858" cy="13089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2617347" y="2174018"/>
            <a:ext cx="895473" cy="935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flipH="1">
            <a:off x="1980488" y="2174018"/>
            <a:ext cx="636859" cy="7441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3180826" y="1652373"/>
            <a:ext cx="586180"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2015</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75" name="直接箭头连接符 74"/>
          <p:cNvCxnSpPr>
            <a:stCxn id="73" idx="2"/>
          </p:cNvCxnSpPr>
          <p:nvPr/>
        </p:nvCxnSpPr>
        <p:spPr>
          <a:xfrm>
            <a:off x="3473916" y="1898594"/>
            <a:ext cx="322665" cy="330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3604144" y="1494817"/>
            <a:ext cx="586180" cy="246221"/>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2016</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78" name="直接箭头连接符 77"/>
          <p:cNvCxnSpPr>
            <a:stCxn id="76" idx="2"/>
          </p:cNvCxnSpPr>
          <p:nvPr/>
        </p:nvCxnSpPr>
        <p:spPr>
          <a:xfrm>
            <a:off x="3897234" y="1741038"/>
            <a:ext cx="162862" cy="33818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7125789" y="2239464"/>
            <a:ext cx="1645920" cy="115377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文本框 81"/>
          <p:cNvSpPr txBox="1"/>
          <p:nvPr/>
        </p:nvSpPr>
        <p:spPr>
          <a:xfrm>
            <a:off x="7702341" y="1363037"/>
            <a:ext cx="1003328" cy="553998"/>
          </a:xfrm>
          <a:prstGeom prst="rect">
            <a:avLst/>
          </a:prstGeom>
          <a:noFill/>
        </p:spPr>
        <p:txBody>
          <a:bodyPr wrap="square" rtlCol="0">
            <a:spAutoFit/>
          </a:bodyPr>
          <a:lstStyle/>
          <a:p>
            <a:r>
              <a:rPr lang="en-US" altLang="zh-CN" sz="1000" b="1" dirty="0" smtClean="0">
                <a:solidFill>
                  <a:srgbClr val="FF0000"/>
                </a:solidFill>
                <a:latin typeface="华文楷体" panose="02010600040101010101" pitchFamily="2" charset="-122"/>
                <a:ea typeface="华文楷体" panose="02010600040101010101" pitchFamily="2" charset="-122"/>
              </a:rPr>
              <a:t>VGG</a:t>
            </a:r>
            <a:r>
              <a:rPr lang="zh-CN" altLang="en-US" sz="1000" b="1" dirty="0" smtClean="0">
                <a:solidFill>
                  <a:srgbClr val="FF0000"/>
                </a:solidFill>
                <a:latin typeface="华文楷体" panose="02010600040101010101" pitchFamily="2" charset="-122"/>
                <a:ea typeface="华文楷体" panose="02010600040101010101" pitchFamily="2" charset="-122"/>
              </a:rPr>
              <a:t>网络参数巨大，需要大量计算资源</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cxnSp>
        <p:nvCxnSpPr>
          <p:cNvPr id="83" name="直接箭头连接符 82"/>
          <p:cNvCxnSpPr>
            <a:stCxn id="82" idx="2"/>
          </p:cNvCxnSpPr>
          <p:nvPr/>
        </p:nvCxnSpPr>
        <p:spPr>
          <a:xfrm flipH="1">
            <a:off x="8084821" y="1917035"/>
            <a:ext cx="119184" cy="3309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0" name="矩形 89"/>
          <p:cNvSpPr/>
          <p:nvPr/>
        </p:nvSpPr>
        <p:spPr>
          <a:xfrm>
            <a:off x="5791951" y="1824506"/>
            <a:ext cx="1423163" cy="70416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箭头连接符 90"/>
          <p:cNvCxnSpPr/>
          <p:nvPr/>
        </p:nvCxnSpPr>
        <p:spPr>
          <a:xfrm flipH="1">
            <a:off x="6503532" y="1596478"/>
            <a:ext cx="130228" cy="22802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6510556" y="1363037"/>
            <a:ext cx="1003328" cy="246221"/>
          </a:xfrm>
          <a:prstGeom prst="rect">
            <a:avLst/>
          </a:prstGeom>
          <a:noFill/>
        </p:spPr>
        <p:txBody>
          <a:bodyPr wrap="square" rtlCol="0">
            <a:spAutoFit/>
          </a:bodyPr>
          <a:lstStyle/>
          <a:p>
            <a:r>
              <a:rPr lang="zh-CN" altLang="en-US" sz="1000" b="1" dirty="0">
                <a:solidFill>
                  <a:srgbClr val="FF0000"/>
                </a:solidFill>
                <a:latin typeface="华文楷体" panose="02010600040101010101" pitchFamily="2" charset="-122"/>
                <a:ea typeface="华文楷体" panose="02010600040101010101" pitchFamily="2" charset="-122"/>
              </a:rPr>
              <a:t>轻</a:t>
            </a:r>
            <a:r>
              <a:rPr lang="zh-CN" altLang="en-US" sz="1000" b="1" dirty="0" smtClean="0">
                <a:solidFill>
                  <a:srgbClr val="FF0000"/>
                </a:solidFill>
                <a:latin typeface="华文楷体" panose="02010600040101010101" pitchFamily="2" charset="-122"/>
                <a:ea typeface="华文楷体" panose="02010600040101010101" pitchFamily="2" charset="-122"/>
              </a:rPr>
              <a:t>量化处理</a:t>
            </a:r>
            <a:endParaRPr lang="zh-CN" altLang="en-US" sz="1000" b="1" dirty="0">
              <a:solidFill>
                <a:srgbClr val="FF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300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randombar(horizontal)">
                                      <p:cBhvr>
                                        <p:cTn id="19" dur="500"/>
                                        <p:tgtEl>
                                          <p:spTgt spid="2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randombar(horizontal)">
                                      <p:cBhvr>
                                        <p:cTn id="28" dur="500"/>
                                        <p:tgtEl>
                                          <p:spTgt spid="49"/>
                                        </p:tgtEl>
                                      </p:cBhvr>
                                    </p:animEffect>
                                  </p:childTnLst>
                                </p:cTn>
                              </p:par>
                              <p:par>
                                <p:cTn id="29" presetID="14" presetClass="entr" presetSubtype="1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randombar(horizontal)">
                                      <p:cBhvr>
                                        <p:cTn id="31" dur="500"/>
                                        <p:tgtEl>
                                          <p:spTgt spid="53"/>
                                        </p:tgtEl>
                                      </p:cBhvr>
                                    </p:animEffect>
                                  </p:childTnLst>
                                </p:cTn>
                              </p:par>
                              <p:par>
                                <p:cTn id="32" presetID="14" presetClass="entr" presetSubtype="1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randombar(horizontal)">
                                      <p:cBhvr>
                                        <p:cTn id="34" dur="500"/>
                                        <p:tgtEl>
                                          <p:spTgt spid="5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randombar(horizontal)">
                                      <p:cBhvr>
                                        <p:cTn id="43" dur="500"/>
                                        <p:tgtEl>
                                          <p:spTgt spid="72"/>
                                        </p:tgtEl>
                                      </p:cBhvr>
                                    </p:animEffect>
                                  </p:childTnLst>
                                </p:cTn>
                              </p:par>
                              <p:par>
                                <p:cTn id="44" presetID="14" presetClass="entr" presetSubtype="10" fill="hold"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randombar(horizontal)">
                                      <p:cBhvr>
                                        <p:cTn id="46" dur="500"/>
                                        <p:tgtEl>
                                          <p:spTgt spid="64"/>
                                        </p:tgtEl>
                                      </p:cBhvr>
                                    </p:animEffect>
                                  </p:childTnLst>
                                </p:cTn>
                              </p:par>
                              <p:par>
                                <p:cTn id="47" presetID="14" presetClass="entr" presetSubtype="1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randombar(horizontal)">
                                      <p:cBhvr>
                                        <p:cTn id="49" dur="500"/>
                                        <p:tgtEl>
                                          <p:spTgt spid="66"/>
                                        </p:tgtEl>
                                      </p:cBhvr>
                                    </p:animEffect>
                                  </p:childTnLst>
                                </p:cTn>
                              </p:par>
                              <p:par>
                                <p:cTn id="50" presetID="14" presetClass="entr" presetSubtype="1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randombar(horizontal)">
                                      <p:cBhvr>
                                        <p:cTn id="52" dur="500"/>
                                        <p:tgtEl>
                                          <p:spTgt spid="68"/>
                                        </p:tgtEl>
                                      </p:cBhvr>
                                    </p:animEffect>
                                  </p:childTnLst>
                                </p:cTn>
                              </p:par>
                              <p:par>
                                <p:cTn id="53" presetID="14" presetClass="entr" presetSubtype="10" fill="hold"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randombar(horizontal)">
                                      <p:cBhvr>
                                        <p:cTn id="55" dur="500"/>
                                        <p:tgtEl>
                                          <p:spTgt spid="7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75"/>
                                        </p:tgtEl>
                                        <p:attrNameLst>
                                          <p:attrName>style.visibility</p:attrName>
                                        </p:attrNameLst>
                                      </p:cBhvr>
                                      <p:to>
                                        <p:strVal val="visible"/>
                                      </p:to>
                                    </p:set>
                                    <p:animEffect transition="in" filter="randombar(horizontal)">
                                      <p:cBhvr>
                                        <p:cTn id="64" dur="500"/>
                                        <p:tgtEl>
                                          <p:spTgt spid="75"/>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73"/>
                                        </p:tgtEl>
                                        <p:attrNameLst>
                                          <p:attrName>style.visibility</p:attrName>
                                        </p:attrNameLst>
                                      </p:cBhvr>
                                      <p:to>
                                        <p:strVal val="visible"/>
                                      </p:to>
                                    </p:set>
                                    <p:animEffect transition="in" filter="fade">
                                      <p:cBhvr>
                                        <p:cTn id="68" dur="500"/>
                                        <p:tgtEl>
                                          <p:spTgt spid="73"/>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randombar(horizontal)">
                                      <p:cBhvr>
                                        <p:cTn id="73" dur="500"/>
                                        <p:tgtEl>
                                          <p:spTgt spid="78"/>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fade">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randombar(horizontal)">
                                      <p:cBhvr>
                                        <p:cTn id="82" dur="500"/>
                                        <p:tgtEl>
                                          <p:spTgt spid="81"/>
                                        </p:tgtEl>
                                      </p:cBhvr>
                                    </p:animEffect>
                                  </p:childTnLst>
                                </p:cTn>
                              </p:par>
                            </p:childTnLst>
                          </p:cTn>
                        </p:par>
                        <p:par>
                          <p:cTn id="83" fill="hold">
                            <p:stCondLst>
                              <p:cond delay="500"/>
                            </p:stCondLst>
                            <p:childTnLst>
                              <p:par>
                                <p:cTn id="84" presetID="14" presetClass="entr" presetSubtype="10" fill="hold" nodeType="afterEffect">
                                  <p:stCondLst>
                                    <p:cond delay="0"/>
                                  </p:stCondLst>
                                  <p:childTnLst>
                                    <p:set>
                                      <p:cBhvr>
                                        <p:cTn id="85" dur="1" fill="hold">
                                          <p:stCondLst>
                                            <p:cond delay="0"/>
                                          </p:stCondLst>
                                        </p:cTn>
                                        <p:tgtEl>
                                          <p:spTgt spid="83"/>
                                        </p:tgtEl>
                                        <p:attrNameLst>
                                          <p:attrName>style.visibility</p:attrName>
                                        </p:attrNameLst>
                                      </p:cBhvr>
                                      <p:to>
                                        <p:strVal val="visible"/>
                                      </p:to>
                                    </p:set>
                                    <p:animEffect transition="in" filter="randombar(horizontal)">
                                      <p:cBhvr>
                                        <p:cTn id="86" dur="500"/>
                                        <p:tgtEl>
                                          <p:spTgt spid="8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fade">
                                      <p:cBhvr>
                                        <p:cTn id="89" dur="500"/>
                                        <p:tgtEl>
                                          <p:spTgt spid="82"/>
                                        </p:tgtEl>
                                      </p:cBhvr>
                                    </p:animEffect>
                                  </p:childTnLst>
                                </p:cTn>
                              </p:par>
                            </p:childTnLst>
                          </p:cTn>
                        </p:par>
                      </p:childTnLst>
                    </p:cTn>
                  </p:par>
                  <p:par>
                    <p:cTn id="90" fill="hold">
                      <p:stCondLst>
                        <p:cond delay="indefinite"/>
                      </p:stCondLst>
                      <p:childTnLst>
                        <p:par>
                          <p:cTn id="91" fill="hold">
                            <p:stCondLst>
                              <p:cond delay="0"/>
                            </p:stCondLst>
                            <p:childTnLst>
                              <p:par>
                                <p:cTn id="92" presetID="14" presetClass="entr" presetSubtype="10" fill="hold" grpId="0" nodeType="click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randombar(horizontal)">
                                      <p:cBhvr>
                                        <p:cTn id="94" dur="500"/>
                                        <p:tgtEl>
                                          <p:spTgt spid="90"/>
                                        </p:tgtEl>
                                      </p:cBhvr>
                                    </p:animEffect>
                                  </p:childTnLst>
                                </p:cTn>
                              </p:par>
                            </p:childTnLst>
                          </p:cTn>
                        </p:par>
                        <p:par>
                          <p:cTn id="95" fill="hold">
                            <p:stCondLst>
                              <p:cond delay="500"/>
                            </p:stCondLst>
                            <p:childTnLst>
                              <p:par>
                                <p:cTn id="96" presetID="14" presetClass="entr" presetSubtype="10" fill="hold" nodeType="after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randombar(horizontal)">
                                      <p:cBhvr>
                                        <p:cTn id="98" dur="500"/>
                                        <p:tgtEl>
                                          <p:spTgt spid="9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94"/>
                                        </p:tgtEl>
                                        <p:attrNameLst>
                                          <p:attrName>style.visibility</p:attrName>
                                        </p:attrNameLst>
                                      </p:cBhvr>
                                      <p:to>
                                        <p:strVal val="visible"/>
                                      </p:to>
                                    </p:set>
                                    <p:animEffect transition="in" filter="fade">
                                      <p:cBhvr>
                                        <p:cTn id="101"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60" grpId="0"/>
      <p:bldP spid="61" grpId="0"/>
      <p:bldP spid="73" grpId="0"/>
      <p:bldP spid="76" grpId="0"/>
      <p:bldP spid="81" grpId="0" animBg="1"/>
      <p:bldP spid="82" grpId="0"/>
      <p:bldP spid="90" grpId="0" animBg="1"/>
      <p:bldP spid="9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59" y="533316"/>
            <a:ext cx="2141933" cy="253916"/>
          </a:xfrm>
          <a:prstGeom prst="rect">
            <a:avLst/>
          </a:prstGeom>
        </p:spPr>
        <p:txBody>
          <a:bodyPr wrap="none">
            <a:spAutoFit/>
          </a:bodyPr>
          <a:lstStyle/>
          <a:p>
            <a:pPr marL="171450" indent="-171450" eaLnBrk="1" hangingPunct="1">
              <a:buClr>
                <a:srgbClr val="8E0000"/>
              </a:buClr>
              <a:buFont typeface="Wingdings" panose="05000000000000000000" pitchFamily="2" charset="2"/>
              <a:buChar char="n"/>
              <a:defRPr/>
            </a:pPr>
            <a:r>
              <a:rPr lang="zh-CN" altLang="en-US" sz="1050" b="1" dirty="0">
                <a:solidFill>
                  <a:srgbClr val="BF1313"/>
                </a:solidFill>
                <a:latin typeface="华文楷体" panose="02010600040101010101" pitchFamily="2" charset="-122"/>
                <a:ea typeface="华文楷体" panose="02010600040101010101" pitchFamily="2" charset="-122"/>
              </a:rPr>
              <a:t> 深度</a:t>
            </a:r>
            <a:r>
              <a:rPr lang="zh-CN" altLang="en-US" sz="1050" b="1" dirty="0" smtClean="0">
                <a:solidFill>
                  <a:srgbClr val="BF1313"/>
                </a:solidFill>
                <a:latin typeface="华文楷体" panose="02010600040101010101" pitchFamily="2" charset="-122"/>
                <a:ea typeface="华文楷体" panose="02010600040101010101" pitchFamily="2" charset="-122"/>
              </a:rPr>
              <a:t>神经网络模型的主要特征</a:t>
            </a:r>
            <a:endParaRPr lang="zh-CN" altLang="en-US" sz="1400" b="1" dirty="0">
              <a:solidFill>
                <a:srgbClr val="BF1313"/>
              </a:solidFill>
              <a:latin typeface="华文楷体" panose="02010600040101010101" pitchFamily="2" charset="-122"/>
              <a:ea typeface="华文楷体" panose="02010600040101010101" pitchFamily="2" charset="-122"/>
            </a:endParaRPr>
          </a:p>
        </p:txBody>
      </p:sp>
      <p:grpSp>
        <p:nvGrpSpPr>
          <p:cNvPr id="3" name="组合 2"/>
          <p:cNvGrpSpPr>
            <a:grpSpLocks/>
          </p:cNvGrpSpPr>
          <p:nvPr/>
        </p:nvGrpSpPr>
        <p:grpSpPr bwMode="auto">
          <a:xfrm>
            <a:off x="0" y="831948"/>
            <a:ext cx="9140825" cy="58738"/>
            <a:chOff x="0" y="942975"/>
            <a:chExt cx="9140825" cy="58403"/>
          </a:xfrm>
        </p:grpSpPr>
        <p:cxnSp>
          <p:nvCxnSpPr>
            <p:cNvPr id="4" name="直接连接符 3"/>
            <p:cNvCxnSpPr/>
            <p:nvPr/>
          </p:nvCxnSpPr>
          <p:spPr>
            <a:xfrm>
              <a:off x="0" y="942975"/>
              <a:ext cx="9140825"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942975"/>
              <a:ext cx="3921125" cy="584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华文楷体" panose="02010600040101010101" pitchFamily="2" charset="-122"/>
                <a:ea typeface="华文楷体" panose="02010600040101010101" pitchFamily="2" charset="-122"/>
              </a:endParaRPr>
            </a:p>
          </p:txBody>
        </p:sp>
      </p:grpSp>
      <p:sp>
        <p:nvSpPr>
          <p:cNvPr id="6" name="矩形 5"/>
          <p:cNvSpPr/>
          <p:nvPr/>
        </p:nvSpPr>
        <p:spPr>
          <a:xfrm>
            <a:off x="600891" y="1364524"/>
            <a:ext cx="3651705" cy="160496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华文楷体" panose="02010600040101010101" pitchFamily="2" charset="-122"/>
              <a:ea typeface="华文楷体" panose="02010600040101010101" pitchFamily="2" charset="-122"/>
            </a:endParaRPr>
          </a:p>
        </p:txBody>
      </p:sp>
      <p:sp>
        <p:nvSpPr>
          <p:cNvPr id="7" name="矩形 6"/>
          <p:cNvSpPr/>
          <p:nvPr/>
        </p:nvSpPr>
        <p:spPr>
          <a:xfrm>
            <a:off x="0" y="926814"/>
            <a:ext cx="3200400" cy="302390"/>
          </a:xfrm>
          <a:prstGeom prst="rect">
            <a:avLst/>
          </a:prstGeom>
        </p:spPr>
        <p:txBody>
          <a:bodyPr wrap="square">
            <a:spAutoFit/>
          </a:bodyPr>
          <a:lstStyle/>
          <a:p>
            <a:pPr indent="-171450" algn="just">
              <a:lnSpc>
                <a:spcPct val="130000"/>
              </a:lnSpc>
              <a:spcAft>
                <a:spcPts val="0"/>
              </a:spcAft>
              <a:buClr>
                <a:srgbClr val="C00000"/>
              </a:buClr>
              <a:buFont typeface="Wingdings" panose="05000000000000000000" pitchFamily="2" charset="2"/>
              <a:buChar char="p"/>
              <a:defRPr/>
            </a:pPr>
            <a:r>
              <a:rPr lang="zh-CN" altLang="en-US" sz="1050" b="1" dirty="0" smtClean="0">
                <a:solidFill>
                  <a:srgbClr val="C00000"/>
                </a:solidFill>
                <a:latin typeface="华文楷体" panose="02010600040101010101" pitchFamily="2" charset="-122"/>
                <a:ea typeface="华文楷体" panose="02010600040101010101" pitchFamily="2" charset="-122"/>
              </a:rPr>
              <a:t>多层次特征的综合利用（</a:t>
            </a:r>
            <a:r>
              <a:rPr lang="en-US" altLang="zh-CN" sz="1050" b="1" dirty="0" smtClean="0">
                <a:solidFill>
                  <a:srgbClr val="C00000"/>
                </a:solidFill>
                <a:latin typeface="华文楷体" panose="02010600040101010101" pitchFamily="2" charset="-122"/>
                <a:ea typeface="华文楷体" panose="02010600040101010101" pitchFamily="2" charset="-122"/>
              </a:rPr>
              <a:t>Multiple Level Features</a:t>
            </a:r>
            <a:r>
              <a:rPr lang="zh-CN" altLang="en-US" sz="1050" b="1" dirty="0" smtClean="0">
                <a:solidFill>
                  <a:srgbClr val="C00000"/>
                </a:solidFill>
                <a:latin typeface="华文楷体" panose="02010600040101010101" pitchFamily="2" charset="-122"/>
                <a:ea typeface="华文楷体" panose="02010600040101010101" pitchFamily="2" charset="-122"/>
              </a:rPr>
              <a:t>）</a:t>
            </a:r>
            <a:endParaRPr lang="en-US" altLang="zh-CN" sz="1050" dirty="0">
              <a:solidFill>
                <a:srgbClr val="C00000"/>
              </a:solidFill>
              <a:latin typeface="华文楷体" panose="02010600040101010101" pitchFamily="2" charset="-122"/>
              <a:ea typeface="华文楷体" panose="02010600040101010101" pitchFamily="2" charset="-122"/>
            </a:endParaRPr>
          </a:p>
        </p:txBody>
      </p:sp>
      <p:sp>
        <p:nvSpPr>
          <p:cNvPr id="8" name="文本框 7"/>
          <p:cNvSpPr txBox="1"/>
          <p:nvPr/>
        </p:nvSpPr>
        <p:spPr>
          <a:xfrm>
            <a:off x="871861" y="1396274"/>
            <a:ext cx="1915909" cy="253916"/>
          </a:xfrm>
          <a:prstGeom prst="rect">
            <a:avLst/>
          </a:prstGeom>
          <a:noFill/>
        </p:spPr>
        <p:txBody>
          <a:bodyPr wrap="none">
            <a:spAutoFit/>
          </a:bodyPr>
          <a:lstStyle/>
          <a:p>
            <a:pPr>
              <a:defRPr/>
            </a:pPr>
            <a:r>
              <a:rPr lang="en-US" altLang="zh-CN" sz="1050" dirty="0">
                <a:solidFill>
                  <a:srgbClr val="C00000"/>
                </a:solidFill>
                <a:latin typeface="华文楷体" panose="02010600040101010101" pitchFamily="2" charset="-122"/>
                <a:ea typeface="华文楷体" panose="02010600040101010101" pitchFamily="2" charset="-122"/>
              </a:rPr>
              <a:t>1. </a:t>
            </a:r>
            <a:r>
              <a:rPr lang="zh-CN" altLang="en-US" sz="1050" dirty="0">
                <a:solidFill>
                  <a:srgbClr val="C00000"/>
                </a:solidFill>
                <a:latin typeface="华文楷体" panose="02010600040101010101" pitchFamily="2" charset="-122"/>
                <a:ea typeface="华文楷体" panose="02010600040101010101" pitchFamily="2" charset="-122"/>
              </a:rPr>
              <a:t>加法运算（</a:t>
            </a:r>
            <a:r>
              <a:rPr lang="en-US" altLang="zh-CN" sz="1050" dirty="0">
                <a:solidFill>
                  <a:srgbClr val="C00000"/>
                </a:solidFill>
                <a:latin typeface="华文楷体" panose="02010600040101010101" pitchFamily="2" charset="-122"/>
                <a:ea typeface="华文楷体" panose="02010600040101010101" pitchFamily="2" charset="-122"/>
              </a:rPr>
              <a:t>Add Operation</a:t>
            </a:r>
            <a:r>
              <a:rPr lang="zh-CN" altLang="en-US" sz="1050" dirty="0">
                <a:solidFill>
                  <a:srgbClr val="C00000"/>
                </a:solidFill>
                <a:latin typeface="华文楷体" panose="02010600040101010101" pitchFamily="2" charset="-122"/>
                <a:ea typeface="华文楷体" panose="02010600040101010101" pitchFamily="2" charset="-122"/>
              </a:rPr>
              <a:t>）</a:t>
            </a:r>
          </a:p>
        </p:txBody>
      </p:sp>
      <p:sp>
        <p:nvSpPr>
          <p:cNvPr id="10" name="矩形 9"/>
          <p:cNvSpPr/>
          <p:nvPr/>
        </p:nvSpPr>
        <p:spPr>
          <a:xfrm>
            <a:off x="4568095" y="1364524"/>
            <a:ext cx="4072985" cy="11049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华文楷体" panose="02010600040101010101" pitchFamily="2" charset="-122"/>
              <a:ea typeface="华文楷体" panose="02010600040101010101" pitchFamily="2" charset="-122"/>
            </a:endParaRPr>
          </a:p>
        </p:txBody>
      </p:sp>
      <p:sp>
        <p:nvSpPr>
          <p:cNvPr id="11" name="文本框 10"/>
          <p:cNvSpPr txBox="1"/>
          <p:nvPr/>
        </p:nvSpPr>
        <p:spPr>
          <a:xfrm>
            <a:off x="4722215" y="1405799"/>
            <a:ext cx="2149948" cy="253916"/>
          </a:xfrm>
          <a:prstGeom prst="rect">
            <a:avLst/>
          </a:prstGeom>
          <a:noFill/>
        </p:spPr>
        <p:txBody>
          <a:bodyPr wrap="none">
            <a:spAutoFit/>
          </a:bodyPr>
          <a:lstStyle>
            <a:defPPr>
              <a:defRPr lang="zh-CN"/>
            </a:defPPr>
            <a:lvl1pPr>
              <a:defRPr sz="1050">
                <a:solidFill>
                  <a:srgbClr val="C00000"/>
                </a:solidFill>
                <a:latin typeface="华文楷体" panose="02010600040101010101" pitchFamily="2" charset="-122"/>
                <a:ea typeface="华文楷体" panose="02010600040101010101" pitchFamily="2" charset="-122"/>
              </a:defRPr>
            </a:lvl1pPr>
          </a:lstStyle>
          <a:p>
            <a:r>
              <a:rPr lang="en-US" altLang="zh-CN" dirty="0"/>
              <a:t>2. </a:t>
            </a:r>
            <a:r>
              <a:rPr lang="zh-CN" altLang="en-US" dirty="0"/>
              <a:t>叠加运算</a:t>
            </a:r>
            <a:r>
              <a:rPr lang="en-US" altLang="zh-CN" dirty="0"/>
              <a:t>(Concatenate Operation)</a:t>
            </a:r>
            <a:endParaRPr lang="zh-CN" altLang="en-US" dirty="0"/>
          </a:p>
        </p:txBody>
      </p:sp>
      <p:sp>
        <p:nvSpPr>
          <p:cNvPr id="12" name="矩形 11"/>
          <p:cNvSpPr/>
          <p:nvPr/>
        </p:nvSpPr>
        <p:spPr>
          <a:xfrm>
            <a:off x="4563333" y="2510699"/>
            <a:ext cx="4077747" cy="1168400"/>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4734915" y="2529749"/>
            <a:ext cx="1981633" cy="253916"/>
          </a:xfrm>
          <a:prstGeom prst="rect">
            <a:avLst/>
          </a:prstGeom>
          <a:noFill/>
        </p:spPr>
        <p:txBody>
          <a:bodyPr wrap="none">
            <a:spAutoFit/>
          </a:bodyPr>
          <a:lstStyle>
            <a:defPPr>
              <a:defRPr lang="zh-CN"/>
            </a:defPPr>
            <a:lvl1pPr>
              <a:defRPr sz="1050">
                <a:solidFill>
                  <a:srgbClr val="C00000"/>
                </a:solidFill>
                <a:latin typeface="华文楷体" panose="02010600040101010101" pitchFamily="2" charset="-122"/>
                <a:ea typeface="华文楷体" panose="02010600040101010101" pitchFamily="2" charset="-122"/>
              </a:defRPr>
            </a:lvl1pPr>
          </a:lstStyle>
          <a:p>
            <a:r>
              <a:rPr lang="en-US" altLang="zh-CN" dirty="0"/>
              <a:t>3. </a:t>
            </a:r>
            <a:r>
              <a:rPr lang="zh-CN" altLang="en-US" dirty="0"/>
              <a:t>平均运算（</a:t>
            </a:r>
            <a:r>
              <a:rPr lang="en-US" altLang="zh-CN" dirty="0"/>
              <a:t>Mean Operation</a:t>
            </a:r>
            <a:r>
              <a:rPr lang="zh-CN" altLang="en-US" dirty="0"/>
              <a:t>）</a:t>
            </a:r>
          </a:p>
        </p:txBody>
      </p:sp>
      <p:sp>
        <p:nvSpPr>
          <p:cNvPr id="14" name="矩形 13"/>
          <p:cNvSpPr/>
          <p:nvPr/>
        </p:nvSpPr>
        <p:spPr>
          <a:xfrm>
            <a:off x="600892" y="3028224"/>
            <a:ext cx="3653292" cy="199231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887736" y="3069499"/>
            <a:ext cx="2874505" cy="253916"/>
          </a:xfrm>
          <a:prstGeom prst="rect">
            <a:avLst/>
          </a:prstGeom>
          <a:noFill/>
        </p:spPr>
        <p:txBody>
          <a:bodyPr wrap="none">
            <a:spAutoFit/>
          </a:bodyPr>
          <a:lstStyle>
            <a:defPPr>
              <a:defRPr lang="zh-CN"/>
            </a:defPPr>
            <a:lvl1pPr>
              <a:defRPr sz="1050">
                <a:solidFill>
                  <a:srgbClr val="C00000"/>
                </a:solidFill>
                <a:latin typeface="华文楷体" panose="02010600040101010101" pitchFamily="2" charset="-122"/>
                <a:ea typeface="华文楷体" panose="02010600040101010101" pitchFamily="2" charset="-122"/>
              </a:defRPr>
            </a:lvl1pPr>
          </a:lstStyle>
          <a:p>
            <a:r>
              <a:rPr lang="en-US" altLang="zh-CN" dirty="0"/>
              <a:t>4. </a:t>
            </a:r>
            <a:r>
              <a:rPr lang="zh-CN" altLang="en-US" dirty="0"/>
              <a:t>高斯混合函数</a:t>
            </a:r>
            <a:r>
              <a:rPr lang="en-US" altLang="zh-CN" dirty="0"/>
              <a:t>(Gaussian Combination function)</a:t>
            </a:r>
            <a:endParaRPr lang="zh-CN" altLang="en-US" dirty="0"/>
          </a:p>
        </p:txBody>
      </p:sp>
      <p:sp>
        <p:nvSpPr>
          <p:cNvPr id="16" name="矩形 15"/>
          <p:cNvSpPr/>
          <p:nvPr/>
        </p:nvSpPr>
        <p:spPr>
          <a:xfrm>
            <a:off x="4563333" y="3733074"/>
            <a:ext cx="4077747" cy="1287463"/>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0000"/>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4739678" y="3785462"/>
            <a:ext cx="3001143" cy="253916"/>
          </a:xfrm>
          <a:prstGeom prst="rect">
            <a:avLst/>
          </a:prstGeom>
          <a:noFill/>
        </p:spPr>
        <p:txBody>
          <a:bodyPr wrap="none">
            <a:spAutoFit/>
          </a:bodyPr>
          <a:lstStyle>
            <a:defPPr>
              <a:defRPr lang="zh-CN"/>
            </a:defPPr>
            <a:lvl1pPr>
              <a:defRPr sz="1050">
                <a:solidFill>
                  <a:srgbClr val="C00000"/>
                </a:solidFill>
                <a:latin typeface="华文楷体" panose="02010600040101010101" pitchFamily="2" charset="-122"/>
                <a:ea typeface="华文楷体" panose="02010600040101010101" pitchFamily="2" charset="-122"/>
              </a:defRPr>
            </a:lvl1pPr>
          </a:lstStyle>
          <a:p>
            <a:r>
              <a:rPr lang="en-US" altLang="zh-CN" dirty="0"/>
              <a:t>5. </a:t>
            </a:r>
            <a:r>
              <a:rPr lang="zh-CN" altLang="en-US" dirty="0"/>
              <a:t>广义混合函数（</a:t>
            </a:r>
            <a:r>
              <a:rPr lang="en-US" altLang="zh-CN" dirty="0"/>
              <a:t>General Combination function</a:t>
            </a:r>
            <a:r>
              <a:rPr lang="zh-CN" altLang="en-US" dirty="0"/>
              <a:t>）</a:t>
            </a:r>
          </a:p>
        </p:txBody>
      </p:sp>
      <p:grpSp>
        <p:nvGrpSpPr>
          <p:cNvPr id="22" name="组合 66"/>
          <p:cNvGrpSpPr>
            <a:grpSpLocks/>
          </p:cNvGrpSpPr>
          <p:nvPr/>
        </p:nvGrpSpPr>
        <p:grpSpPr bwMode="auto">
          <a:xfrm>
            <a:off x="913136" y="1672499"/>
            <a:ext cx="3121025" cy="492125"/>
            <a:chOff x="958627" y="1431819"/>
            <a:chExt cx="3121664" cy="492051"/>
          </a:xfrm>
        </p:grpSpPr>
        <p:sp>
          <p:nvSpPr>
            <p:cNvPr id="23" name="矩形 50"/>
            <p:cNvSpPr>
              <a:spLocks noChangeArrowheads="1"/>
            </p:cNvSpPr>
            <p:nvPr/>
          </p:nvSpPr>
          <p:spPr bwMode="auto">
            <a:xfrm>
              <a:off x="1074067" y="1439489"/>
              <a:ext cx="117211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100" dirty="0">
                  <a:latin typeface="华文楷体" panose="02010600040101010101" pitchFamily="2" charset="-122"/>
                  <a:ea typeface="华文楷体" panose="02010600040101010101" pitchFamily="2" charset="-122"/>
                  <a:cs typeface="Times New Roman" panose="02020603050405020304" pitchFamily="18" charset="0"/>
                </a:rPr>
                <a:t>基于残差学习</a:t>
              </a:r>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a:t>
              </a:r>
            </a:p>
          </p:txBody>
        </p:sp>
        <p:graphicFrame>
          <p:nvGraphicFramePr>
            <p:cNvPr id="24" name="对象 52"/>
            <p:cNvGraphicFramePr>
              <a:graphicFrameLocks noChangeAspect="1"/>
            </p:cNvGraphicFramePr>
            <p:nvPr/>
          </p:nvGraphicFramePr>
          <p:xfrm>
            <a:off x="2126540" y="1489265"/>
            <a:ext cx="314325" cy="190500"/>
          </p:xfrm>
          <a:graphic>
            <a:graphicData uri="http://schemas.openxmlformats.org/presentationml/2006/ole">
              <mc:AlternateContent xmlns:mc="http://schemas.openxmlformats.org/markup-compatibility/2006">
                <mc:Choice xmlns:v="urn:schemas-microsoft-com:vml" Requires="v">
                  <p:oleObj spid="_x0000_s27946" name="Equation" r:id="rId3" imgW="317225" imgH="190335" progId="Equation.DSMT4">
                    <p:embed/>
                  </p:oleObj>
                </mc:Choice>
                <mc:Fallback>
                  <p:oleObj name="Equation" r:id="rId3" imgW="317225" imgH="19033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6540" y="1489265"/>
                          <a:ext cx="3143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矩形 53"/>
            <p:cNvSpPr>
              <a:spLocks noChangeArrowheads="1"/>
            </p:cNvSpPr>
            <p:nvPr/>
          </p:nvSpPr>
          <p:spPr bwMode="auto">
            <a:xfrm>
              <a:off x="2343918" y="1431819"/>
              <a:ext cx="173637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100" dirty="0">
                  <a:latin typeface="华文楷体" panose="02010600040101010101" pitchFamily="2" charset="-122"/>
                  <a:ea typeface="华文楷体" panose="02010600040101010101" pitchFamily="2" charset="-122"/>
                  <a:cs typeface="Times New Roman" panose="02020603050405020304" pitchFamily="18" charset="0"/>
                </a:rPr>
                <a:t>表示假设存在的最优特征</a:t>
              </a:r>
              <a:endParaRPr lang="zh-CN" altLang="en-US" sz="1100" dirty="0">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6" name="矩形 54"/>
            <p:cNvSpPr>
              <a:spLocks noChangeArrowheads="1"/>
            </p:cNvSpPr>
            <p:nvPr/>
          </p:nvSpPr>
          <p:spPr bwMode="auto">
            <a:xfrm>
              <a:off x="958627" y="1655293"/>
              <a:ext cx="145424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100">
                  <a:latin typeface="华文楷体" panose="02010600040101010101" pitchFamily="2" charset="-122"/>
                  <a:ea typeface="华文楷体" panose="02010600040101010101" pitchFamily="2" charset="-122"/>
                  <a:cs typeface="Times New Roman" panose="02020603050405020304" pitchFamily="18" charset="0"/>
                </a:rPr>
                <a:t>因此我们可以得到对</a:t>
              </a:r>
              <a:endParaRPr lang="zh-CN" altLang="en-US" sz="110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27" name="对象 55"/>
            <p:cNvGraphicFramePr>
              <a:graphicFrameLocks noChangeAspect="1"/>
            </p:cNvGraphicFramePr>
            <p:nvPr/>
          </p:nvGraphicFramePr>
          <p:xfrm>
            <a:off x="2290957" y="1705250"/>
            <a:ext cx="314325" cy="190500"/>
          </p:xfrm>
          <a:graphic>
            <a:graphicData uri="http://schemas.openxmlformats.org/presentationml/2006/ole">
              <mc:AlternateContent xmlns:mc="http://schemas.openxmlformats.org/markup-compatibility/2006">
                <mc:Choice xmlns:v="urn:schemas-microsoft-com:vml" Requires="v">
                  <p:oleObj spid="_x0000_s27947" name="Equation" r:id="rId5" imgW="317225" imgH="190335" progId="Equation.DSMT4">
                    <p:embed/>
                  </p:oleObj>
                </mc:Choice>
                <mc:Fallback>
                  <p:oleObj name="Equation" r:id="rId5" imgW="317225" imgH="19033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0957" y="1705250"/>
                          <a:ext cx="314325"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矩形 56"/>
            <p:cNvSpPr>
              <a:spLocks noChangeArrowheads="1"/>
            </p:cNvSpPr>
            <p:nvPr/>
          </p:nvSpPr>
          <p:spPr bwMode="auto">
            <a:xfrm>
              <a:off x="2494449" y="1662260"/>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100">
                  <a:latin typeface="华文楷体" panose="02010600040101010101" pitchFamily="2" charset="-122"/>
                  <a:ea typeface="华文楷体" panose="02010600040101010101" pitchFamily="2" charset="-122"/>
                  <a:cs typeface="Times New Roman" panose="02020603050405020304" pitchFamily="18" charset="0"/>
                </a:rPr>
                <a:t>的估计值</a:t>
              </a:r>
              <a:endParaRPr lang="zh-CN" altLang="en-US" sz="110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29" name="对象 58"/>
            <p:cNvGraphicFramePr>
              <a:graphicFrameLocks noChangeAspect="1"/>
            </p:cNvGraphicFramePr>
            <p:nvPr/>
          </p:nvGraphicFramePr>
          <p:xfrm>
            <a:off x="3149371" y="1705250"/>
            <a:ext cx="495300" cy="190500"/>
          </p:xfrm>
          <a:graphic>
            <a:graphicData uri="http://schemas.openxmlformats.org/presentationml/2006/ole">
              <mc:AlternateContent xmlns:mc="http://schemas.openxmlformats.org/markup-compatibility/2006">
                <mc:Choice xmlns:v="urn:schemas-microsoft-com:vml" Requires="v">
                  <p:oleObj spid="_x0000_s27948" name="Equation" r:id="rId6" imgW="495085" imgH="190417" progId="Equation.DSMT4">
                    <p:embed/>
                  </p:oleObj>
                </mc:Choice>
                <mc:Fallback>
                  <p:oleObj name="Equation" r:id="rId6" imgW="495085" imgH="19041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9371" y="1705250"/>
                          <a:ext cx="4953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0" name="组合 64"/>
          <p:cNvGrpSpPr>
            <a:grpSpLocks/>
          </p:cNvGrpSpPr>
          <p:nvPr/>
        </p:nvGrpSpPr>
        <p:grpSpPr bwMode="auto">
          <a:xfrm>
            <a:off x="922430" y="2665411"/>
            <a:ext cx="2470150" cy="257178"/>
            <a:chOff x="1029609" y="2261342"/>
            <a:chExt cx="2470119" cy="256319"/>
          </a:xfrm>
        </p:grpSpPr>
        <p:sp>
          <p:nvSpPr>
            <p:cNvPr id="31" name="Rectangle 23"/>
            <p:cNvSpPr>
              <a:spLocks noChangeArrowheads="1"/>
            </p:cNvSpPr>
            <p:nvPr/>
          </p:nvSpPr>
          <p:spPr bwMode="auto">
            <a:xfrm>
              <a:off x="1029609" y="2271440"/>
              <a:ext cx="82586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a:latin typeface="华文楷体" panose="02010600040101010101" pitchFamily="2" charset="-122"/>
                  <a:ea typeface="华文楷体" panose="02010600040101010101" pitchFamily="2" charset="-122"/>
                  <a:cs typeface="Times New Roman" panose="02020603050405020304" pitchFamily="18" charset="0"/>
                </a:rPr>
                <a:t>式中运符号</a:t>
              </a:r>
              <a:endParaRPr lang="zh-CN" altLang="en-US">
                <a:latin typeface="华文楷体" panose="02010600040101010101" pitchFamily="2" charset="-122"/>
                <a:ea typeface="华文楷体" panose="02010600040101010101" pitchFamily="2" charset="-122"/>
              </a:endParaRPr>
            </a:p>
          </p:txBody>
        </p:sp>
        <p:sp>
          <p:nvSpPr>
            <p:cNvPr id="32" name="Rectangle 24"/>
            <p:cNvSpPr>
              <a:spLocks noChangeArrowheads="1"/>
            </p:cNvSpPr>
            <p:nvPr/>
          </p:nvSpPr>
          <p:spPr bwMode="auto">
            <a:xfrm>
              <a:off x="1821063" y="2261342"/>
              <a:ext cx="1678665" cy="24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dirty="0">
                  <a:latin typeface="华文楷体" panose="02010600040101010101" pitchFamily="2" charset="-122"/>
                  <a:ea typeface="华文楷体" panose="02010600040101010101" pitchFamily="2" charset="-122"/>
                  <a:cs typeface="Times New Roman" panose="02020603050405020304" pitchFamily="18" charset="0"/>
                </a:rPr>
                <a:t>表示</a:t>
              </a:r>
              <a:r>
                <a:rPr lang="en-US" altLang="zh-CN" sz="1000" dirty="0" err="1">
                  <a:latin typeface="华文楷体" panose="02010600040101010101" pitchFamily="2" charset="-122"/>
                  <a:ea typeface="华文楷体" panose="02010600040101010101" pitchFamily="2" charset="-122"/>
                  <a:cs typeface="Times New Roman" panose="02020603050405020304" pitchFamily="18" charset="0"/>
                </a:rPr>
                <a:t>Eement</a:t>
              </a:r>
              <a:r>
                <a:rPr lang="en-US" altLang="zh-CN" sz="1000" dirty="0">
                  <a:latin typeface="华文楷体" panose="02010600040101010101" pitchFamily="2" charset="-122"/>
                  <a:ea typeface="华文楷体" panose="02010600040101010101" pitchFamily="2" charset="-122"/>
                  <a:cs typeface="Times New Roman" panose="02020603050405020304" pitchFamily="18" charset="0"/>
                </a:rPr>
                <a:t>-wise </a:t>
              </a:r>
              <a:r>
                <a:rPr lang="zh-CN" altLang="en-US" sz="1000" dirty="0">
                  <a:latin typeface="华文楷体" panose="02010600040101010101" pitchFamily="2" charset="-122"/>
                  <a:ea typeface="华文楷体" panose="02010600040101010101" pitchFamily="2" charset="-122"/>
                  <a:cs typeface="Times New Roman" panose="02020603050405020304" pitchFamily="18" charset="0"/>
                </a:rPr>
                <a:t>加法运算</a:t>
              </a:r>
              <a:r>
                <a:rPr lang="zh-CN" altLang="en-US" sz="600" dirty="0">
                  <a:latin typeface="华文楷体" panose="02010600040101010101" pitchFamily="2" charset="-122"/>
                  <a:ea typeface="华文楷体" panose="02010600040101010101" pitchFamily="2" charset="-122"/>
                </a:rPr>
                <a:t> </a:t>
              </a:r>
              <a:endParaRPr lang="zh-CN" altLang="en-US" dirty="0">
                <a:latin typeface="华文楷体" panose="02010600040101010101" pitchFamily="2" charset="-122"/>
                <a:ea typeface="华文楷体" panose="02010600040101010101" pitchFamily="2" charset="-122"/>
              </a:endParaRPr>
            </a:p>
          </p:txBody>
        </p:sp>
        <p:pic>
          <p:nvPicPr>
            <p:cNvPr id="33" name="图片 6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1203" y="2324700"/>
              <a:ext cx="139631"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 name="矩形 65"/>
          <p:cNvSpPr>
            <a:spLocks noChangeArrowheads="1"/>
          </p:cNvSpPr>
          <p:nvPr/>
        </p:nvSpPr>
        <p:spPr bwMode="auto">
          <a:xfrm>
            <a:off x="4869853" y="1629637"/>
            <a:ext cx="14541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zh-CN" sz="1100" dirty="0">
                <a:latin typeface="华文楷体" panose="02010600040101010101" pitchFamily="2" charset="-122"/>
                <a:ea typeface="华文楷体" panose="02010600040101010101" pitchFamily="2" charset="-122"/>
                <a:cs typeface="Times New Roman" panose="02020603050405020304" pitchFamily="18" charset="0"/>
              </a:rPr>
              <a:t>基于全连接的方式</a:t>
            </a:r>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a:t>
            </a:r>
          </a:p>
        </p:txBody>
      </p:sp>
      <p:sp>
        <p:nvSpPr>
          <p:cNvPr id="35" name="Rectangle 23"/>
          <p:cNvSpPr>
            <a:spLocks noChangeArrowheads="1"/>
          </p:cNvSpPr>
          <p:nvPr/>
        </p:nvSpPr>
        <p:spPr bwMode="auto">
          <a:xfrm>
            <a:off x="6084290" y="1628213"/>
            <a:ext cx="232146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式中运</a:t>
            </a:r>
            <a:r>
              <a:rPr lang="zh-CN" altLang="en-US" sz="1100" dirty="0" smtClean="0">
                <a:latin typeface="华文楷体" panose="02010600040101010101" pitchFamily="2" charset="-122"/>
                <a:ea typeface="华文楷体" panose="02010600040101010101" pitchFamily="2" charset="-122"/>
                <a:cs typeface="Times New Roman" panose="02020603050405020304" pitchFamily="18" charset="0"/>
              </a:rPr>
              <a:t>符号</a:t>
            </a:r>
            <a:r>
              <a:rPr lang="en-US" altLang="zh-CN" sz="1100" dirty="0" smtClean="0">
                <a:latin typeface="华文楷体" panose="02010600040101010101" pitchFamily="2" charset="-122"/>
                <a:ea typeface="华文楷体" panose="02010600040101010101" pitchFamily="2" charset="-122"/>
                <a:cs typeface="Times New Roman" panose="02020603050405020304" pitchFamily="18" charset="0"/>
              </a:rPr>
              <a:t>[•]</a:t>
            </a:r>
            <a:r>
              <a:rPr lang="zh-CN" altLang="en-US" sz="1100" dirty="0" smtClean="0">
                <a:latin typeface="华文楷体" panose="02010600040101010101" pitchFamily="2" charset="-122"/>
                <a:ea typeface="华文楷体" panose="02010600040101010101" pitchFamily="2" charset="-122"/>
                <a:cs typeface="Times New Roman" panose="02020603050405020304" pitchFamily="18" charset="0"/>
              </a:rPr>
              <a:t>表示</a:t>
            </a:r>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特征层叠加运算 </a:t>
            </a:r>
          </a:p>
        </p:txBody>
      </p:sp>
      <p:sp>
        <p:nvSpPr>
          <p:cNvPr id="38" name="矩形 83"/>
          <p:cNvSpPr>
            <a:spLocks noChangeArrowheads="1"/>
          </p:cNvSpPr>
          <p:nvPr/>
        </p:nvSpPr>
        <p:spPr bwMode="auto">
          <a:xfrm>
            <a:off x="4869853" y="2729774"/>
            <a:ext cx="288572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100" dirty="0">
                <a:latin typeface="华文楷体" panose="02010600040101010101" pitchFamily="2" charset="-122"/>
                <a:ea typeface="华文楷体" panose="02010600040101010101" pitchFamily="2" charset="-122"/>
                <a:cs typeface="Times New Roman" panose="02020603050405020304" pitchFamily="18" charset="0"/>
              </a:rPr>
              <a:t>FractalNet</a:t>
            </a:r>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定义</a:t>
            </a:r>
            <a:r>
              <a:rPr lang="zh-CN" altLang="en-US" sz="1100" dirty="0" smtClean="0">
                <a:latin typeface="华文楷体" panose="02010600040101010101" pitchFamily="2" charset="-122"/>
                <a:ea typeface="华文楷体" panose="02010600040101010101" pitchFamily="2" charset="-122"/>
                <a:cs typeface="Times New Roman" panose="02020603050405020304" pitchFamily="18" charset="0"/>
              </a:rPr>
              <a:t>，</a:t>
            </a:r>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式</a:t>
            </a:r>
            <a:r>
              <a:rPr lang="zh-CN" altLang="en-US" sz="1100" dirty="0" smtClean="0">
                <a:latin typeface="华文楷体" panose="02010600040101010101" pitchFamily="2" charset="-122"/>
                <a:ea typeface="华文楷体" panose="02010600040101010101" pitchFamily="2" charset="-122"/>
                <a:cs typeface="Times New Roman" panose="02020603050405020304" pitchFamily="18" charset="0"/>
              </a:rPr>
              <a:t>中运算符号表示平均运算</a:t>
            </a:r>
            <a:endParaRPr lang="zh-CN" altLang="en-US" sz="1100" dirty="0">
              <a:latin typeface="华文楷体" panose="02010600040101010101" pitchFamily="2" charset="-122"/>
              <a:ea typeface="华文楷体" panose="02010600040101010101" pitchFamily="2" charset="-122"/>
              <a:cs typeface="Times New Roman" panose="02020603050405020304" pitchFamily="18" charset="0"/>
            </a:endParaRPr>
          </a:p>
        </p:txBody>
      </p:sp>
      <p:grpSp>
        <p:nvGrpSpPr>
          <p:cNvPr id="39" name="组合 92"/>
          <p:cNvGrpSpPr>
            <a:grpSpLocks/>
          </p:cNvGrpSpPr>
          <p:nvPr/>
        </p:nvGrpSpPr>
        <p:grpSpPr bwMode="auto">
          <a:xfrm>
            <a:off x="991648" y="3296512"/>
            <a:ext cx="3197225" cy="542925"/>
            <a:chOff x="1007187" y="3150888"/>
            <a:chExt cx="3198191" cy="542814"/>
          </a:xfrm>
        </p:grpSpPr>
        <p:sp>
          <p:nvSpPr>
            <p:cNvPr id="40" name="矩形 84"/>
            <p:cNvSpPr>
              <a:spLocks noChangeArrowheads="1"/>
            </p:cNvSpPr>
            <p:nvPr/>
          </p:nvSpPr>
          <p:spPr bwMode="auto">
            <a:xfrm>
              <a:off x="1007187" y="3150888"/>
              <a:ext cx="3076483" cy="50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23000"/>
                </a:lnSpc>
              </a:pPr>
              <a:r>
                <a:rPr lang="en-US" altLang="zh-CN" sz="1100">
                  <a:latin typeface="华文楷体" panose="02010600040101010101" pitchFamily="2" charset="-122"/>
                  <a:ea typeface="华文楷体" panose="02010600040101010101" pitchFamily="2" charset="-122"/>
                  <a:cs typeface="Times New Roman" panose="02020603050405020304" pitchFamily="18" charset="0"/>
                </a:rPr>
                <a:t>  </a:t>
              </a:r>
              <a:r>
                <a:rPr lang="zh-CN" altLang="zh-CN" sz="1100">
                  <a:latin typeface="华文楷体" panose="02010600040101010101" pitchFamily="2" charset="-122"/>
                  <a:ea typeface="华文楷体" panose="02010600040101010101" pitchFamily="2" charset="-122"/>
                  <a:cs typeface="Times New Roman" panose="02020603050405020304" pitchFamily="18" charset="0"/>
                </a:rPr>
                <a:t>基于高斯分布的假设条件下</a:t>
              </a:r>
              <a:r>
                <a:rPr lang="zh-CN" altLang="en-US" sz="1100">
                  <a:latin typeface="华文楷体" panose="02010600040101010101" pitchFamily="2" charset="-122"/>
                  <a:ea typeface="华文楷体" panose="02010600040101010101" pitchFamily="2" charset="-122"/>
                  <a:cs typeface="Times New Roman" panose="02020603050405020304" pitchFamily="18" charset="0"/>
                </a:rPr>
                <a:t>，即满足性质的条</a:t>
              </a:r>
              <a:endParaRPr lang="en-US" altLang="zh-CN" sz="1100">
                <a:latin typeface="华文楷体" panose="02010600040101010101" pitchFamily="2" charset="-122"/>
                <a:ea typeface="华文楷体" panose="02010600040101010101" pitchFamily="2" charset="-122"/>
                <a:cs typeface="Times New Roman" panose="02020603050405020304" pitchFamily="18" charset="0"/>
              </a:endParaRPr>
            </a:p>
            <a:p>
              <a:pPr>
                <a:lnSpc>
                  <a:spcPct val="123000"/>
                </a:lnSpc>
              </a:pPr>
              <a:r>
                <a:rPr lang="zh-CN" altLang="en-US" sz="1100">
                  <a:latin typeface="华文楷体" panose="02010600040101010101" pitchFamily="2" charset="-122"/>
                  <a:ea typeface="华文楷体" panose="02010600040101010101" pitchFamily="2" charset="-122"/>
                  <a:cs typeface="Times New Roman" panose="02020603050405020304" pitchFamily="18" charset="0"/>
                </a:rPr>
                <a:t>件</a:t>
              </a:r>
            </a:p>
          </p:txBody>
        </p:sp>
        <p:pic>
          <p:nvPicPr>
            <p:cNvPr id="41" name="图片 86"/>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266259" y="3388902"/>
              <a:ext cx="14470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矩形 87"/>
            <p:cNvSpPr>
              <a:spLocks noChangeArrowheads="1"/>
            </p:cNvSpPr>
            <p:nvPr/>
          </p:nvSpPr>
          <p:spPr bwMode="auto">
            <a:xfrm>
              <a:off x="2610069" y="3365520"/>
              <a:ext cx="1595309"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sz="1100" dirty="0">
                  <a:latin typeface="华文楷体" panose="02010600040101010101" pitchFamily="2" charset="-122"/>
                  <a:ea typeface="华文楷体" panose="02010600040101010101" pitchFamily="2" charset="-122"/>
                  <a:cs typeface="Times New Roman" panose="02020603050405020304" pitchFamily="18" charset="0"/>
                </a:rPr>
                <a:t>定义高斯混合函数：</a:t>
              </a:r>
              <a:endParaRPr lang="zh-CN" altLang="en-US" sz="1100" dirty="0">
                <a:latin typeface="华文楷体" panose="02010600040101010101" pitchFamily="2" charset="-122"/>
                <a:ea typeface="华文楷体" panose="02010600040101010101" pitchFamily="2" charset="-122"/>
                <a:cs typeface="Times New Roman" panose="02020603050405020304" pitchFamily="18" charset="0"/>
              </a:endParaRPr>
            </a:p>
          </p:txBody>
        </p:sp>
      </p:grpSp>
      <p:sp>
        <p:nvSpPr>
          <p:cNvPr id="44" name="Rectangle 23"/>
          <p:cNvSpPr>
            <a:spLocks noChangeArrowheads="1"/>
          </p:cNvSpPr>
          <p:nvPr/>
        </p:nvSpPr>
        <p:spPr bwMode="auto">
          <a:xfrm>
            <a:off x="924453" y="4675179"/>
            <a:ext cx="243207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1000" dirty="0">
                <a:latin typeface="华文楷体" panose="02010600040101010101" pitchFamily="2" charset="-122"/>
                <a:ea typeface="华文楷体" panose="02010600040101010101" pitchFamily="2" charset="-122"/>
                <a:cs typeface="Times New Roman" panose="02020603050405020304" pitchFamily="18" charset="0"/>
              </a:rPr>
              <a:t>式中运</a:t>
            </a:r>
            <a:r>
              <a:rPr lang="zh-CN" altLang="en-US" sz="1000" dirty="0" smtClean="0">
                <a:latin typeface="华文楷体" panose="02010600040101010101" pitchFamily="2" charset="-122"/>
                <a:ea typeface="华文楷体" panose="02010600040101010101" pitchFamily="2" charset="-122"/>
                <a:cs typeface="Times New Roman" panose="02020603050405020304" pitchFamily="18" charset="0"/>
              </a:rPr>
              <a:t>符号⊙表示</a:t>
            </a:r>
            <a:r>
              <a:rPr lang="en-US" altLang="zh-CN" sz="1000" dirty="0" err="1">
                <a:latin typeface="华文楷体" panose="02010600040101010101" pitchFamily="2" charset="-122"/>
                <a:ea typeface="华文楷体" panose="02010600040101010101" pitchFamily="2" charset="-122"/>
                <a:cs typeface="Times New Roman" panose="02020603050405020304" pitchFamily="18" charset="0"/>
              </a:rPr>
              <a:t>Eement</a:t>
            </a:r>
            <a:r>
              <a:rPr lang="en-US" altLang="zh-CN" sz="1000" dirty="0">
                <a:latin typeface="华文楷体" panose="02010600040101010101" pitchFamily="2" charset="-122"/>
                <a:ea typeface="华文楷体" panose="02010600040101010101" pitchFamily="2" charset="-122"/>
                <a:cs typeface="Times New Roman" panose="02020603050405020304" pitchFamily="18" charset="0"/>
              </a:rPr>
              <a:t>-wise </a:t>
            </a:r>
            <a:r>
              <a:rPr lang="zh-CN" altLang="en-US" sz="1000" dirty="0">
                <a:latin typeface="华文楷体" panose="02010600040101010101" pitchFamily="2" charset="-122"/>
                <a:ea typeface="华文楷体" panose="02010600040101010101" pitchFamily="2" charset="-122"/>
                <a:cs typeface="Times New Roman" panose="02020603050405020304" pitchFamily="18" charset="0"/>
              </a:rPr>
              <a:t>乘法运算 </a:t>
            </a:r>
          </a:p>
        </p:txBody>
      </p:sp>
      <p:sp>
        <p:nvSpPr>
          <p:cNvPr id="47" name="矩形 101"/>
          <p:cNvSpPr>
            <a:spLocks noChangeArrowheads="1"/>
          </p:cNvSpPr>
          <p:nvPr/>
        </p:nvSpPr>
        <p:spPr bwMode="auto">
          <a:xfrm>
            <a:off x="4858740" y="4066449"/>
            <a:ext cx="20177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a:latin typeface="华文楷体" panose="02010600040101010101" pitchFamily="2" charset="-122"/>
                <a:ea typeface="华文楷体" panose="02010600040101010101" pitchFamily="2" charset="-122"/>
                <a:cs typeface="Times New Roman" panose="02020603050405020304" pitchFamily="18" charset="0"/>
              </a:rPr>
              <a:t>与高斯混合函数的形式类似，</a:t>
            </a:r>
          </a:p>
        </p:txBody>
      </p:sp>
      <p:pic>
        <p:nvPicPr>
          <p:cNvPr id="51" name="图片 10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27228" y="4128362"/>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矩形 109"/>
          <p:cNvSpPr>
            <a:spLocks noChangeArrowheads="1"/>
          </p:cNvSpPr>
          <p:nvPr/>
        </p:nvSpPr>
        <p:spPr bwMode="auto">
          <a:xfrm>
            <a:off x="6758978" y="4060099"/>
            <a:ext cx="159543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100" dirty="0">
                <a:latin typeface="华文楷体" panose="02010600040101010101" pitchFamily="2" charset="-122"/>
                <a:ea typeface="华文楷体" panose="02010600040101010101" pitchFamily="2" charset="-122"/>
                <a:cs typeface="Times New Roman" panose="02020603050405020304" pitchFamily="18" charset="0"/>
              </a:rPr>
              <a:t>定义任意非线性</a:t>
            </a:r>
            <a:r>
              <a:rPr lang="zh-CN" altLang="zh-CN" sz="1100" dirty="0">
                <a:latin typeface="华文楷体" panose="02010600040101010101" pitchFamily="2" charset="-122"/>
                <a:ea typeface="华文楷体" panose="02010600040101010101" pitchFamily="2" charset="-122"/>
                <a:cs typeface="Times New Roman" panose="02020603050405020304" pitchFamily="18" charset="0"/>
              </a:rPr>
              <a:t>函数：</a:t>
            </a:r>
            <a:endParaRPr lang="zh-CN" altLang="en-US" sz="1100" dirty="0">
              <a:latin typeface="华文楷体" panose="02010600040101010101" pitchFamily="2" charset="-122"/>
              <a:ea typeface="华文楷体" panose="02010600040101010101" pitchFamily="2" charset="-122"/>
              <a:cs typeface="Times New Roman" panose="02020603050405020304" pitchFamily="18" charset="0"/>
            </a:endParaRPr>
          </a:p>
        </p:txBody>
      </p:sp>
      <p:graphicFrame>
        <p:nvGraphicFramePr>
          <p:cNvPr id="62" name="对象 61"/>
          <p:cNvGraphicFramePr>
            <a:graphicFrameLocks noChangeAspect="1"/>
          </p:cNvGraphicFramePr>
          <p:nvPr>
            <p:extLst>
              <p:ext uri="{D42A27DB-BD31-4B8C-83A1-F6EECF244321}">
                <p14:modId xmlns:p14="http://schemas.microsoft.com/office/powerpoint/2010/main" val="3442370339"/>
              </p:ext>
            </p:extLst>
          </p:nvPr>
        </p:nvGraphicFramePr>
        <p:xfrm>
          <a:off x="1925093" y="2201983"/>
          <a:ext cx="1003300" cy="419100"/>
        </p:xfrm>
        <a:graphic>
          <a:graphicData uri="http://schemas.openxmlformats.org/presentationml/2006/ole">
            <mc:AlternateContent xmlns:mc="http://schemas.openxmlformats.org/markup-compatibility/2006">
              <mc:Choice xmlns:v="urn:schemas-microsoft-com:vml" Requires="v">
                <p:oleObj spid="_x0000_s27949" name="Equation" r:id="rId11" imgW="1002960" imgH="419040" progId="Equation.DSMT4">
                  <p:embed/>
                </p:oleObj>
              </mc:Choice>
              <mc:Fallback>
                <p:oleObj name="Equation" r:id="rId11" imgW="1002960" imgH="419040" progId="Equation.DSMT4">
                  <p:embed/>
                  <p:pic>
                    <p:nvPicPr>
                      <p:cNvPr id="0" name=""/>
                      <p:cNvPicPr/>
                      <p:nvPr/>
                    </p:nvPicPr>
                    <p:blipFill>
                      <a:blip r:embed="rId12"/>
                      <a:stretch>
                        <a:fillRect/>
                      </a:stretch>
                    </p:blipFill>
                    <p:spPr>
                      <a:xfrm>
                        <a:off x="1925093" y="2201983"/>
                        <a:ext cx="1003300" cy="419100"/>
                      </a:xfrm>
                      <a:prstGeom prst="rect">
                        <a:avLst/>
                      </a:prstGeom>
                    </p:spPr>
                  </p:pic>
                </p:oleObj>
              </mc:Fallback>
            </mc:AlternateContent>
          </a:graphicData>
        </a:graphic>
      </p:graphicFrame>
      <p:graphicFrame>
        <p:nvGraphicFramePr>
          <p:cNvPr id="65" name="对象 64"/>
          <p:cNvGraphicFramePr>
            <a:graphicFrameLocks noChangeAspect="1"/>
          </p:cNvGraphicFramePr>
          <p:nvPr>
            <p:extLst>
              <p:ext uri="{D42A27DB-BD31-4B8C-83A1-F6EECF244321}">
                <p14:modId xmlns:p14="http://schemas.microsoft.com/office/powerpoint/2010/main" val="1780184835"/>
              </p:ext>
            </p:extLst>
          </p:nvPr>
        </p:nvGraphicFramePr>
        <p:xfrm>
          <a:off x="5892203" y="1944823"/>
          <a:ext cx="1473200" cy="419100"/>
        </p:xfrm>
        <a:graphic>
          <a:graphicData uri="http://schemas.openxmlformats.org/presentationml/2006/ole">
            <mc:AlternateContent xmlns:mc="http://schemas.openxmlformats.org/markup-compatibility/2006">
              <mc:Choice xmlns:v="urn:schemas-microsoft-com:vml" Requires="v">
                <p:oleObj spid="_x0000_s27950" name="Equation" r:id="rId13" imgW="1473120" imgH="419040" progId="Equation.DSMT4">
                  <p:embed/>
                </p:oleObj>
              </mc:Choice>
              <mc:Fallback>
                <p:oleObj name="Equation" r:id="rId13" imgW="1473120" imgH="419040" progId="Equation.DSMT4">
                  <p:embed/>
                  <p:pic>
                    <p:nvPicPr>
                      <p:cNvPr id="0" name=""/>
                      <p:cNvPicPr/>
                      <p:nvPr/>
                    </p:nvPicPr>
                    <p:blipFill>
                      <a:blip r:embed="rId14"/>
                      <a:stretch>
                        <a:fillRect/>
                      </a:stretch>
                    </p:blipFill>
                    <p:spPr>
                      <a:xfrm>
                        <a:off x="5892203" y="1944823"/>
                        <a:ext cx="1473200" cy="419100"/>
                      </a:xfrm>
                      <a:prstGeom prst="rect">
                        <a:avLst/>
                      </a:prstGeom>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3150520135"/>
              </p:ext>
            </p:extLst>
          </p:nvPr>
        </p:nvGraphicFramePr>
        <p:xfrm>
          <a:off x="5769170" y="2980515"/>
          <a:ext cx="1282700" cy="647700"/>
        </p:xfrm>
        <a:graphic>
          <a:graphicData uri="http://schemas.openxmlformats.org/presentationml/2006/ole">
            <mc:AlternateContent xmlns:mc="http://schemas.openxmlformats.org/markup-compatibility/2006">
              <mc:Choice xmlns:v="urn:schemas-microsoft-com:vml" Requires="v">
                <p:oleObj spid="_x0000_s27951" name="Equation" r:id="rId15" imgW="1282680" imgH="647640" progId="Equation.DSMT4">
                  <p:embed/>
                </p:oleObj>
              </mc:Choice>
              <mc:Fallback>
                <p:oleObj name="Equation" r:id="rId15" imgW="1282680" imgH="647640" progId="Equation.DSMT4">
                  <p:embed/>
                  <p:pic>
                    <p:nvPicPr>
                      <p:cNvPr id="0" name=""/>
                      <p:cNvPicPr/>
                      <p:nvPr/>
                    </p:nvPicPr>
                    <p:blipFill>
                      <a:blip r:embed="rId16"/>
                      <a:stretch>
                        <a:fillRect/>
                      </a:stretch>
                    </p:blipFill>
                    <p:spPr>
                      <a:xfrm>
                        <a:off x="5769170" y="2980515"/>
                        <a:ext cx="1282700" cy="647700"/>
                      </a:xfrm>
                      <a:prstGeom prst="rect">
                        <a:avLst/>
                      </a:prstGeom>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3789587292"/>
              </p:ext>
            </p:extLst>
          </p:nvPr>
        </p:nvGraphicFramePr>
        <p:xfrm>
          <a:off x="1353821" y="3892871"/>
          <a:ext cx="2654300" cy="673100"/>
        </p:xfrm>
        <a:graphic>
          <a:graphicData uri="http://schemas.openxmlformats.org/presentationml/2006/ole">
            <mc:AlternateContent xmlns:mc="http://schemas.openxmlformats.org/markup-compatibility/2006">
              <mc:Choice xmlns:v="urn:schemas-microsoft-com:vml" Requires="v">
                <p:oleObj spid="_x0000_s27952" name="Equation" r:id="rId17" imgW="2654280" imgH="672840" progId="Equation.DSMT4">
                  <p:embed/>
                </p:oleObj>
              </mc:Choice>
              <mc:Fallback>
                <p:oleObj name="Equation" r:id="rId17" imgW="2654280" imgH="672840" progId="Equation.DSMT4">
                  <p:embed/>
                  <p:pic>
                    <p:nvPicPr>
                      <p:cNvPr id="0" name=""/>
                      <p:cNvPicPr/>
                      <p:nvPr/>
                    </p:nvPicPr>
                    <p:blipFill>
                      <a:blip r:embed="rId18"/>
                      <a:stretch>
                        <a:fillRect/>
                      </a:stretch>
                    </p:blipFill>
                    <p:spPr>
                      <a:xfrm>
                        <a:off x="1353821" y="3892871"/>
                        <a:ext cx="2654300" cy="673100"/>
                      </a:xfrm>
                      <a:prstGeom prst="rect">
                        <a:avLst/>
                      </a:prstGeom>
                    </p:spPr>
                  </p:pic>
                </p:oleObj>
              </mc:Fallback>
            </mc:AlternateContent>
          </a:graphicData>
        </a:graphic>
      </p:graphicFrame>
      <p:graphicFrame>
        <p:nvGraphicFramePr>
          <p:cNvPr id="68" name="对象 67"/>
          <p:cNvGraphicFramePr>
            <a:graphicFrameLocks noChangeAspect="1"/>
          </p:cNvGraphicFramePr>
          <p:nvPr>
            <p:extLst>
              <p:ext uri="{D42A27DB-BD31-4B8C-83A1-F6EECF244321}">
                <p14:modId xmlns:p14="http://schemas.microsoft.com/office/powerpoint/2010/main" val="3467935923"/>
              </p:ext>
            </p:extLst>
          </p:nvPr>
        </p:nvGraphicFramePr>
        <p:xfrm>
          <a:off x="5080000" y="4351145"/>
          <a:ext cx="2857500" cy="444500"/>
        </p:xfrm>
        <a:graphic>
          <a:graphicData uri="http://schemas.openxmlformats.org/presentationml/2006/ole">
            <mc:AlternateContent xmlns:mc="http://schemas.openxmlformats.org/markup-compatibility/2006">
              <mc:Choice xmlns:v="urn:schemas-microsoft-com:vml" Requires="v">
                <p:oleObj spid="_x0000_s27953" name="Equation" r:id="rId19" imgW="2857320" imgH="444240" progId="Equation.DSMT4">
                  <p:embed/>
                </p:oleObj>
              </mc:Choice>
              <mc:Fallback>
                <p:oleObj name="Equation" r:id="rId19" imgW="2857320" imgH="444240" progId="Equation.DSMT4">
                  <p:embed/>
                  <p:pic>
                    <p:nvPicPr>
                      <p:cNvPr id="0" name=""/>
                      <p:cNvPicPr/>
                      <p:nvPr/>
                    </p:nvPicPr>
                    <p:blipFill>
                      <a:blip r:embed="rId20"/>
                      <a:stretch>
                        <a:fillRect/>
                      </a:stretch>
                    </p:blipFill>
                    <p:spPr>
                      <a:xfrm>
                        <a:off x="5080000" y="4351145"/>
                        <a:ext cx="2857500" cy="444500"/>
                      </a:xfrm>
                      <a:prstGeom prst="rect">
                        <a:avLst/>
                      </a:prstGeom>
                    </p:spPr>
                  </p:pic>
                </p:oleObj>
              </mc:Fallback>
            </mc:AlternateContent>
          </a:graphicData>
        </a:graphic>
      </p:graphicFrame>
    </p:spTree>
    <p:extLst>
      <p:ext uri="{BB962C8B-B14F-4D97-AF65-F5344CB8AC3E}">
        <p14:creationId xmlns:p14="http://schemas.microsoft.com/office/powerpoint/2010/main" val="21511520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毡房里的夏天">
      <a:dk1>
        <a:srgbClr val="000000"/>
      </a:dk1>
      <a:lt1>
        <a:srgbClr val="FFFFFF"/>
      </a:lt1>
      <a:dk2>
        <a:srgbClr val="5E5E5E"/>
      </a:dk2>
      <a:lt2>
        <a:srgbClr val="DDDDDD"/>
      </a:lt2>
      <a:accent1>
        <a:srgbClr val="C24704"/>
      </a:accent1>
      <a:accent2>
        <a:srgbClr val="ADA221"/>
      </a:accent2>
      <a:accent3>
        <a:srgbClr val="BABA60"/>
      </a:accent3>
      <a:accent4>
        <a:srgbClr val="68AC7A"/>
      </a:accent4>
      <a:accent5>
        <a:srgbClr val="BBB5A6"/>
      </a:accent5>
      <a:accent6>
        <a:srgbClr val="8E846C"/>
      </a:accent6>
      <a:hlink>
        <a:srgbClr val="F59E00"/>
      </a:hlink>
      <a:folHlink>
        <a:srgbClr val="C24704"/>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050" dirty="0" smtClean="0">
            <a:latin typeface="华文楷体" panose="02010600040101010101" pitchFamily="2" charset="-122"/>
            <a:ea typeface="华文楷体" panose="0201060004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24889</TotalTime>
  <Words>3611</Words>
  <Application>Microsoft Office PowerPoint</Application>
  <PresentationFormat>全屏显示(16:9)</PresentationFormat>
  <Paragraphs>851</Paragraphs>
  <Slides>41</Slides>
  <Notes>11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41</vt:i4>
      </vt:variant>
    </vt:vector>
  </HeadingPairs>
  <TitlesOfParts>
    <vt:vector size="57" baseType="lpstr">
      <vt:lpstr>Calibri</vt:lpstr>
      <vt:lpstr>Impact</vt:lpstr>
      <vt:lpstr>微软雅黑</vt:lpstr>
      <vt:lpstr>Arial</vt:lpstr>
      <vt:lpstr>Times New Roman</vt:lpstr>
      <vt:lpstr>B7+CAJ FNT00</vt:lpstr>
      <vt:lpstr>华文楷体</vt:lpstr>
      <vt:lpstr>黑体</vt:lpstr>
      <vt:lpstr>宋体</vt:lpstr>
      <vt:lpstr>Wingdings</vt:lpstr>
      <vt:lpstr>Lao UI</vt:lpstr>
      <vt:lpstr>Cambria Math</vt:lpstr>
      <vt:lpstr>Office 主题</vt:lpstr>
      <vt:lpstr>Visio</vt:lpstr>
      <vt:lpstr>MathType 6.0 Equation</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iTianKong.com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dreamsummit</dc:creator>
  <cp:lastModifiedBy>CYD</cp:lastModifiedBy>
  <cp:revision>745</cp:revision>
  <dcterms:created xsi:type="dcterms:W3CDTF">2015-04-27T05:53:22Z</dcterms:created>
  <dcterms:modified xsi:type="dcterms:W3CDTF">2018-12-16T13:11:39Z</dcterms:modified>
</cp:coreProperties>
</file>